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62" r:id="rId3"/>
    <p:sldId id="263" r:id="rId4"/>
    <p:sldId id="280" r:id="rId5"/>
    <p:sldId id="278" r:id="rId6"/>
    <p:sldId id="281" r:id="rId7"/>
    <p:sldId id="282" r:id="rId8"/>
    <p:sldId id="283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EFF"/>
    <a:srgbClr val="FF6300"/>
    <a:srgbClr val="FEB409"/>
    <a:srgbClr val="51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9"/>
    <p:restoredTop sz="99802" autoAdjust="0"/>
  </p:normalViewPr>
  <p:slideViewPr>
    <p:cSldViewPr>
      <p:cViewPr varScale="1">
        <p:scale>
          <a:sx n="61" d="100"/>
          <a:sy n="61" d="100"/>
        </p:scale>
        <p:origin x="918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83B37-ADAD-6142-9E07-FFD61DB8EE22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FF61C-0BAF-1F4F-B759-436BDE70366A}">
      <dgm:prSet custT="1"/>
      <dgm:spPr/>
      <dgm:t>
        <a:bodyPr/>
        <a:lstStyle/>
        <a:p>
          <a:pPr rtl="0"/>
          <a:r>
            <a:rPr lang="cs-CZ" sz="1800" b="1" i="1" dirty="0">
              <a:solidFill>
                <a:srgbClr val="FBBA61"/>
              </a:solidFill>
            </a:rPr>
            <a:t>Profil</a:t>
          </a:r>
          <a:r>
            <a:rPr lang="cs-CZ" sz="1800" b="1" i="1" dirty="0">
              <a:solidFill>
                <a:srgbClr val="FFFF00"/>
              </a:solidFill>
            </a:rPr>
            <a:t> </a:t>
          </a:r>
          <a:r>
            <a:rPr lang="cs-CZ" sz="1800" b="1" i="1" dirty="0"/>
            <a:t/>
          </a:r>
          <a:br>
            <a:rPr lang="cs-CZ" sz="1800" b="1" i="1" dirty="0"/>
          </a:br>
          <a:r>
            <a:rPr lang="cs-CZ" sz="1400" dirty="0"/>
            <a:t>Klastry jsou stavebními kameny moderních ekonomik a dávají místnímu hospodářství konkrétní profil.</a:t>
          </a:r>
          <a:endParaRPr lang="en-US" sz="1400" dirty="0"/>
        </a:p>
      </dgm:t>
    </dgm:pt>
    <dgm:pt modelId="{5FA04F43-3F49-F44D-8240-2C1B7F7BD8C4}" type="parTrans" cxnId="{1EBA11B0-EF20-4F4F-AA64-D8ADA4F6CD61}">
      <dgm:prSet/>
      <dgm:spPr/>
      <dgm:t>
        <a:bodyPr/>
        <a:lstStyle/>
        <a:p>
          <a:endParaRPr lang="en-US"/>
        </a:p>
      </dgm:t>
    </dgm:pt>
    <dgm:pt modelId="{8C5CFBA0-0CF7-F84C-B340-C81990BC99CC}" type="sibTrans" cxnId="{1EBA11B0-EF20-4F4F-AA64-D8ADA4F6CD61}">
      <dgm:prSet/>
      <dgm:spPr/>
      <dgm:t>
        <a:bodyPr/>
        <a:lstStyle/>
        <a:p>
          <a:endParaRPr lang="en-US"/>
        </a:p>
      </dgm:t>
    </dgm:pt>
    <dgm:pt modelId="{E0C8A9AB-2678-AA4E-B0D5-8D37031DF719}">
      <dgm:prSet custT="1"/>
      <dgm:spPr/>
      <dgm:t>
        <a:bodyPr/>
        <a:lstStyle/>
        <a:p>
          <a:pPr rtl="0"/>
          <a:r>
            <a:rPr lang="cs-CZ" sz="1800" b="1" i="1" dirty="0">
              <a:solidFill>
                <a:schemeClr val="accent6"/>
              </a:solidFill>
            </a:rPr>
            <a:t>Výkonnost</a:t>
          </a:r>
          <a:r>
            <a:rPr lang="cs-CZ" sz="1600" b="1" i="1" dirty="0"/>
            <a:t/>
          </a:r>
          <a:br>
            <a:rPr lang="cs-CZ" sz="1600" b="1" i="1" dirty="0"/>
          </a:br>
          <a:r>
            <a:rPr lang="cs-CZ" sz="1400" dirty="0"/>
            <a:t>Efektivní spolupráce </a:t>
          </a:r>
          <a:br>
            <a:rPr lang="cs-CZ" sz="1400" dirty="0"/>
          </a:br>
          <a:r>
            <a:rPr lang="cs-CZ" sz="1400" dirty="0"/>
            <a:t>v klastru zvyšuje ekonomickou výkonnost v kraji, od růstu pracovních míst k vyšším </a:t>
          </a:r>
          <a:br>
            <a:rPr lang="cs-CZ" sz="1400" dirty="0"/>
          </a:br>
          <a:r>
            <a:rPr lang="cs-CZ" sz="1400" dirty="0"/>
            <a:t>mzdám a inovacím.</a:t>
          </a:r>
        </a:p>
      </dgm:t>
    </dgm:pt>
    <dgm:pt modelId="{CD16977C-84EA-D941-ABB8-0BE5BA583BF5}" type="parTrans" cxnId="{8E5B441C-D539-C64B-A3AB-43614C647A19}">
      <dgm:prSet/>
      <dgm:spPr/>
      <dgm:t>
        <a:bodyPr/>
        <a:lstStyle/>
        <a:p>
          <a:endParaRPr lang="en-US"/>
        </a:p>
      </dgm:t>
    </dgm:pt>
    <dgm:pt modelId="{F3B20956-4444-8D4F-B491-4C638AAADE5B}" type="sibTrans" cxnId="{8E5B441C-D539-C64B-A3AB-43614C647A19}">
      <dgm:prSet/>
      <dgm:spPr/>
      <dgm:t>
        <a:bodyPr/>
        <a:lstStyle/>
        <a:p>
          <a:endParaRPr lang="en-US"/>
        </a:p>
      </dgm:t>
    </dgm:pt>
    <dgm:pt modelId="{9FAF17D9-04BA-324E-9B34-AA0D37C48C9F}">
      <dgm:prSet custT="1"/>
      <dgm:spPr/>
      <dgm:t>
        <a:bodyPr/>
        <a:lstStyle/>
        <a:p>
          <a:pPr rtl="0"/>
          <a:r>
            <a:rPr lang="cs-CZ" sz="1800" b="1" i="1" dirty="0">
              <a:solidFill>
                <a:srgbClr val="FBBA61"/>
              </a:solidFill>
            </a:rPr>
            <a:t>Tvorba politik</a:t>
          </a:r>
          <a:br>
            <a:rPr lang="cs-CZ" sz="1800" b="1" i="1" dirty="0">
              <a:solidFill>
                <a:srgbClr val="FBBA61"/>
              </a:solidFill>
            </a:rPr>
          </a:br>
          <a:r>
            <a:rPr lang="cs-CZ" sz="1400" dirty="0"/>
            <a:t>Klastry jsou vysoce efektivním nástrojem </a:t>
          </a:r>
          <a:br>
            <a:rPr lang="cs-CZ" sz="1400" dirty="0"/>
          </a:br>
          <a:r>
            <a:rPr lang="cs-CZ" sz="1400" dirty="0"/>
            <a:t>pro politická opatření </a:t>
          </a:r>
          <a:br>
            <a:rPr lang="cs-CZ" sz="1400" dirty="0"/>
          </a:br>
          <a:r>
            <a:rPr lang="cs-CZ" sz="1400" dirty="0"/>
            <a:t>a rámcem pro ekonomický rozvoj.</a:t>
          </a:r>
        </a:p>
      </dgm:t>
    </dgm:pt>
    <dgm:pt modelId="{FC1698D3-9D10-C047-8EEE-0EB1469DE921}" type="parTrans" cxnId="{F5663D4F-C249-7E4F-9B31-4C168E6EA52B}">
      <dgm:prSet/>
      <dgm:spPr/>
      <dgm:t>
        <a:bodyPr/>
        <a:lstStyle/>
        <a:p>
          <a:endParaRPr lang="en-US"/>
        </a:p>
      </dgm:t>
    </dgm:pt>
    <dgm:pt modelId="{DD2F9472-4556-F543-92CE-39E8A154B918}" type="sibTrans" cxnId="{F5663D4F-C249-7E4F-9B31-4C168E6EA52B}">
      <dgm:prSet/>
      <dgm:spPr/>
      <dgm:t>
        <a:bodyPr/>
        <a:lstStyle/>
        <a:p>
          <a:endParaRPr lang="en-US"/>
        </a:p>
      </dgm:t>
    </dgm:pt>
    <dgm:pt modelId="{7CA22563-A335-0942-8F35-5D8102C8EAD5}">
      <dgm:prSet custT="1"/>
      <dgm:spPr/>
      <dgm:t>
        <a:bodyPr/>
        <a:lstStyle/>
        <a:p>
          <a:pPr rtl="0"/>
          <a:r>
            <a:rPr lang="cs-CZ" sz="1800" b="1" i="1" dirty="0">
              <a:solidFill>
                <a:srgbClr val="F79646"/>
              </a:solidFill>
            </a:rPr>
            <a:t>Podniky</a:t>
          </a:r>
          <a:br>
            <a:rPr lang="cs-CZ" sz="1800" b="1" i="1" dirty="0">
              <a:solidFill>
                <a:srgbClr val="F79646"/>
              </a:solidFill>
            </a:rPr>
          </a:br>
          <a:r>
            <a:rPr lang="cs-CZ" sz="1400" dirty="0"/>
            <a:t>Klastry vytvářejí atraktivní příležitosti pro podnikové investice, export, výběr lokality </a:t>
          </a:r>
          <a:br>
            <a:rPr lang="cs-CZ" sz="1400" dirty="0"/>
          </a:br>
          <a:r>
            <a:rPr lang="cs-CZ" sz="1400" dirty="0"/>
            <a:t>a optimalizaci dodavatelského řetězce.</a:t>
          </a:r>
        </a:p>
      </dgm:t>
    </dgm:pt>
    <dgm:pt modelId="{8247B727-B6EB-0449-B130-02D1A36F6D67}" type="parTrans" cxnId="{2EF6BFEA-48D8-374D-ABE9-E103CAB5104D}">
      <dgm:prSet/>
      <dgm:spPr/>
      <dgm:t>
        <a:bodyPr/>
        <a:lstStyle/>
        <a:p>
          <a:endParaRPr lang="en-US"/>
        </a:p>
      </dgm:t>
    </dgm:pt>
    <dgm:pt modelId="{FD25734A-B678-9C47-B9F9-01B76CC08A66}" type="sibTrans" cxnId="{2EF6BFEA-48D8-374D-ABE9-E103CAB5104D}">
      <dgm:prSet/>
      <dgm:spPr/>
      <dgm:t>
        <a:bodyPr/>
        <a:lstStyle/>
        <a:p>
          <a:endParaRPr lang="en-US"/>
        </a:p>
      </dgm:t>
    </dgm:pt>
    <dgm:pt modelId="{C0FB9A23-D3EF-C14E-92ED-FE945BBF0149}" type="pres">
      <dgm:prSet presAssocID="{39283B37-ADAD-6142-9E07-FFD61DB8EE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047864-2EB5-6548-8B77-BB58098396FF}" type="pres">
      <dgm:prSet presAssocID="{C94FF61C-0BAF-1F4F-B759-436BDE70366A}" presName="node" presStyleLbl="node1" presStyleIdx="0" presStyleCnt="4" custScaleX="12599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3D9C83-2C81-484F-9B85-6492FBF38F83}" type="pres">
      <dgm:prSet presAssocID="{8C5CFBA0-0CF7-F84C-B340-C81990BC99CC}" presName="sibTrans" presStyleLbl="sibTrans2D1" presStyleIdx="0" presStyleCnt="3"/>
      <dgm:spPr/>
      <dgm:t>
        <a:bodyPr/>
        <a:lstStyle/>
        <a:p>
          <a:endParaRPr lang="cs-CZ"/>
        </a:p>
      </dgm:t>
    </dgm:pt>
    <dgm:pt modelId="{853E2A8A-37D7-6046-A451-B4BEE373E0D9}" type="pres">
      <dgm:prSet presAssocID="{8C5CFBA0-0CF7-F84C-B340-C81990BC99CC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39AA0371-133B-6740-B308-91DA189E0043}" type="pres">
      <dgm:prSet presAssocID="{E0C8A9AB-2678-AA4E-B0D5-8D37031DF719}" presName="node" presStyleLbl="node1" presStyleIdx="1" presStyleCnt="4" custScaleX="1225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E0DEFE-FD2A-844D-AF45-E9829F66E5DD}" type="pres">
      <dgm:prSet presAssocID="{F3B20956-4444-8D4F-B491-4C638AAADE5B}" presName="sibTrans" presStyleLbl="sibTrans2D1" presStyleIdx="1" presStyleCnt="3"/>
      <dgm:spPr/>
      <dgm:t>
        <a:bodyPr/>
        <a:lstStyle/>
        <a:p>
          <a:endParaRPr lang="cs-CZ"/>
        </a:p>
      </dgm:t>
    </dgm:pt>
    <dgm:pt modelId="{FC53C1B4-A6C2-F04A-9E4B-2A0D33F69875}" type="pres">
      <dgm:prSet presAssocID="{F3B20956-4444-8D4F-B491-4C638AAADE5B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391BFC6E-091E-5F49-85C4-71D6EB324C2E}" type="pres">
      <dgm:prSet presAssocID="{9FAF17D9-04BA-324E-9B34-AA0D37C48C9F}" presName="node" presStyleLbl="node1" presStyleIdx="2" presStyleCnt="4" custScaleX="1250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A68C78-8D10-5A4C-AAD0-698F6EF3F256}" type="pres">
      <dgm:prSet presAssocID="{DD2F9472-4556-F543-92CE-39E8A154B918}" presName="sibTrans" presStyleLbl="sibTrans2D1" presStyleIdx="2" presStyleCnt="3"/>
      <dgm:spPr/>
      <dgm:t>
        <a:bodyPr/>
        <a:lstStyle/>
        <a:p>
          <a:endParaRPr lang="cs-CZ"/>
        </a:p>
      </dgm:t>
    </dgm:pt>
    <dgm:pt modelId="{2A9A25F2-1B3E-084A-8095-83AAE0376F1E}" type="pres">
      <dgm:prSet presAssocID="{DD2F9472-4556-F543-92CE-39E8A154B918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2F59854A-2CAD-3848-8F46-B5AF9527F070}" type="pres">
      <dgm:prSet presAssocID="{7CA22563-A335-0942-8F35-5D8102C8EAD5}" presName="node" presStyleLbl="node1" presStyleIdx="3" presStyleCnt="4" custScaleX="1269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78B3E6-BA1D-8847-99E3-4F2D5546047D}" type="presOf" srcId="{8C5CFBA0-0CF7-F84C-B340-C81990BC99CC}" destId="{7A3D9C83-2C81-484F-9B85-6492FBF38F83}" srcOrd="0" destOrd="0" presId="urn:microsoft.com/office/officeart/2005/8/layout/process1"/>
    <dgm:cxn modelId="{1EBA11B0-EF20-4F4F-AA64-D8ADA4F6CD61}" srcId="{39283B37-ADAD-6142-9E07-FFD61DB8EE22}" destId="{C94FF61C-0BAF-1F4F-B759-436BDE70366A}" srcOrd="0" destOrd="0" parTransId="{5FA04F43-3F49-F44D-8240-2C1B7F7BD8C4}" sibTransId="{8C5CFBA0-0CF7-F84C-B340-C81990BC99CC}"/>
    <dgm:cxn modelId="{E507CF4E-DCEA-6C47-B584-453F9C63CE92}" type="presOf" srcId="{8C5CFBA0-0CF7-F84C-B340-C81990BC99CC}" destId="{853E2A8A-37D7-6046-A451-B4BEE373E0D9}" srcOrd="1" destOrd="0" presId="urn:microsoft.com/office/officeart/2005/8/layout/process1"/>
    <dgm:cxn modelId="{BA47E175-EF15-9645-9573-27BCC077D68E}" type="presOf" srcId="{F3B20956-4444-8D4F-B491-4C638AAADE5B}" destId="{FC53C1B4-A6C2-F04A-9E4B-2A0D33F69875}" srcOrd="1" destOrd="0" presId="urn:microsoft.com/office/officeart/2005/8/layout/process1"/>
    <dgm:cxn modelId="{64AE94F4-B2F8-A84C-A2FA-FF55FE4AFFD6}" type="presOf" srcId="{DD2F9472-4556-F543-92CE-39E8A154B918}" destId="{2A9A25F2-1B3E-084A-8095-83AAE0376F1E}" srcOrd="1" destOrd="0" presId="urn:microsoft.com/office/officeart/2005/8/layout/process1"/>
    <dgm:cxn modelId="{FAC3358D-0DCC-1C43-8C5B-1C309AFBB37D}" type="presOf" srcId="{7CA22563-A335-0942-8F35-5D8102C8EAD5}" destId="{2F59854A-2CAD-3848-8F46-B5AF9527F070}" srcOrd="0" destOrd="0" presId="urn:microsoft.com/office/officeart/2005/8/layout/process1"/>
    <dgm:cxn modelId="{8E5B441C-D539-C64B-A3AB-43614C647A19}" srcId="{39283B37-ADAD-6142-9E07-FFD61DB8EE22}" destId="{E0C8A9AB-2678-AA4E-B0D5-8D37031DF719}" srcOrd="1" destOrd="0" parTransId="{CD16977C-84EA-D941-ABB8-0BE5BA583BF5}" sibTransId="{F3B20956-4444-8D4F-B491-4C638AAADE5B}"/>
    <dgm:cxn modelId="{65E80480-220C-9040-B329-5B565FE5ACAC}" type="presOf" srcId="{C94FF61C-0BAF-1F4F-B759-436BDE70366A}" destId="{73047864-2EB5-6548-8B77-BB58098396FF}" srcOrd="0" destOrd="0" presId="urn:microsoft.com/office/officeart/2005/8/layout/process1"/>
    <dgm:cxn modelId="{C53CC2F6-B974-9B43-8DBF-4CA15DC82E92}" type="presOf" srcId="{E0C8A9AB-2678-AA4E-B0D5-8D37031DF719}" destId="{39AA0371-133B-6740-B308-91DA189E0043}" srcOrd="0" destOrd="0" presId="urn:microsoft.com/office/officeart/2005/8/layout/process1"/>
    <dgm:cxn modelId="{482FA612-8A2A-2841-A505-1D2AB9F432DE}" type="presOf" srcId="{9FAF17D9-04BA-324E-9B34-AA0D37C48C9F}" destId="{391BFC6E-091E-5F49-85C4-71D6EB324C2E}" srcOrd="0" destOrd="0" presId="urn:microsoft.com/office/officeart/2005/8/layout/process1"/>
    <dgm:cxn modelId="{2D986E06-B710-604F-BDF8-E7074BE9D075}" type="presOf" srcId="{DD2F9472-4556-F543-92CE-39E8A154B918}" destId="{75A68C78-8D10-5A4C-AAD0-698F6EF3F256}" srcOrd="0" destOrd="0" presId="urn:microsoft.com/office/officeart/2005/8/layout/process1"/>
    <dgm:cxn modelId="{3239F914-7DA6-4544-9BDE-DC6B606B6BF7}" type="presOf" srcId="{39283B37-ADAD-6142-9E07-FFD61DB8EE22}" destId="{C0FB9A23-D3EF-C14E-92ED-FE945BBF0149}" srcOrd="0" destOrd="0" presId="urn:microsoft.com/office/officeart/2005/8/layout/process1"/>
    <dgm:cxn modelId="{2EF6BFEA-48D8-374D-ABE9-E103CAB5104D}" srcId="{39283B37-ADAD-6142-9E07-FFD61DB8EE22}" destId="{7CA22563-A335-0942-8F35-5D8102C8EAD5}" srcOrd="3" destOrd="0" parTransId="{8247B727-B6EB-0449-B130-02D1A36F6D67}" sibTransId="{FD25734A-B678-9C47-B9F9-01B76CC08A66}"/>
    <dgm:cxn modelId="{F5663D4F-C249-7E4F-9B31-4C168E6EA52B}" srcId="{39283B37-ADAD-6142-9E07-FFD61DB8EE22}" destId="{9FAF17D9-04BA-324E-9B34-AA0D37C48C9F}" srcOrd="2" destOrd="0" parTransId="{FC1698D3-9D10-C047-8EEE-0EB1469DE921}" sibTransId="{DD2F9472-4556-F543-92CE-39E8A154B918}"/>
    <dgm:cxn modelId="{C5148A31-251F-104C-BA98-62CCE22CE4D0}" type="presOf" srcId="{F3B20956-4444-8D4F-B491-4C638AAADE5B}" destId="{FEE0DEFE-FD2A-844D-AF45-E9829F66E5DD}" srcOrd="0" destOrd="0" presId="urn:microsoft.com/office/officeart/2005/8/layout/process1"/>
    <dgm:cxn modelId="{B116A58D-9AEF-B644-8275-E29D8C9E6748}" type="presParOf" srcId="{C0FB9A23-D3EF-C14E-92ED-FE945BBF0149}" destId="{73047864-2EB5-6548-8B77-BB58098396FF}" srcOrd="0" destOrd="0" presId="urn:microsoft.com/office/officeart/2005/8/layout/process1"/>
    <dgm:cxn modelId="{1C8D4F1A-1FF6-3F43-9420-0A6EB1288928}" type="presParOf" srcId="{C0FB9A23-D3EF-C14E-92ED-FE945BBF0149}" destId="{7A3D9C83-2C81-484F-9B85-6492FBF38F83}" srcOrd="1" destOrd="0" presId="urn:microsoft.com/office/officeart/2005/8/layout/process1"/>
    <dgm:cxn modelId="{B124F24B-8A83-EB4C-80CF-B2CF856F2161}" type="presParOf" srcId="{7A3D9C83-2C81-484F-9B85-6492FBF38F83}" destId="{853E2A8A-37D7-6046-A451-B4BEE373E0D9}" srcOrd="0" destOrd="0" presId="urn:microsoft.com/office/officeart/2005/8/layout/process1"/>
    <dgm:cxn modelId="{61F13671-6673-4444-B0E6-08FD7FF668E0}" type="presParOf" srcId="{C0FB9A23-D3EF-C14E-92ED-FE945BBF0149}" destId="{39AA0371-133B-6740-B308-91DA189E0043}" srcOrd="2" destOrd="0" presId="urn:microsoft.com/office/officeart/2005/8/layout/process1"/>
    <dgm:cxn modelId="{9230885F-8CDB-314A-83C7-9ED354D9F384}" type="presParOf" srcId="{C0FB9A23-D3EF-C14E-92ED-FE945BBF0149}" destId="{FEE0DEFE-FD2A-844D-AF45-E9829F66E5DD}" srcOrd="3" destOrd="0" presId="urn:microsoft.com/office/officeart/2005/8/layout/process1"/>
    <dgm:cxn modelId="{0DCFDB8F-2257-5149-A1FD-BEA09B435578}" type="presParOf" srcId="{FEE0DEFE-FD2A-844D-AF45-E9829F66E5DD}" destId="{FC53C1B4-A6C2-F04A-9E4B-2A0D33F69875}" srcOrd="0" destOrd="0" presId="urn:microsoft.com/office/officeart/2005/8/layout/process1"/>
    <dgm:cxn modelId="{D1096677-430E-7A48-8088-508746CA4AE7}" type="presParOf" srcId="{C0FB9A23-D3EF-C14E-92ED-FE945BBF0149}" destId="{391BFC6E-091E-5F49-85C4-71D6EB324C2E}" srcOrd="4" destOrd="0" presId="urn:microsoft.com/office/officeart/2005/8/layout/process1"/>
    <dgm:cxn modelId="{766CFDDA-52E2-B044-837C-30D49F46F381}" type="presParOf" srcId="{C0FB9A23-D3EF-C14E-92ED-FE945BBF0149}" destId="{75A68C78-8D10-5A4C-AAD0-698F6EF3F256}" srcOrd="5" destOrd="0" presId="urn:microsoft.com/office/officeart/2005/8/layout/process1"/>
    <dgm:cxn modelId="{D1FE43A1-92F0-F941-9849-4EC28BDEEEA4}" type="presParOf" srcId="{75A68C78-8D10-5A4C-AAD0-698F6EF3F256}" destId="{2A9A25F2-1B3E-084A-8095-83AAE0376F1E}" srcOrd="0" destOrd="0" presId="urn:microsoft.com/office/officeart/2005/8/layout/process1"/>
    <dgm:cxn modelId="{6338C5DD-2B9C-1045-BF8E-FB0B7E0E482C}" type="presParOf" srcId="{C0FB9A23-D3EF-C14E-92ED-FE945BBF0149}" destId="{2F59854A-2CAD-3848-8F46-B5AF9527F07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051B3-E8A5-ED40-A2E5-BA66115BDB2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F336F-DD67-E54C-A16B-E32170EA3D03}">
      <dgm:prSet custT="1"/>
      <dgm:spPr/>
      <dgm:t>
        <a:bodyPr/>
        <a:lstStyle/>
        <a:p>
          <a:pPr algn="ctr" rtl="0"/>
          <a:r>
            <a:rPr lang="cs-CZ" sz="1200" b="1" noProof="0" dirty="0">
              <a:solidFill>
                <a:srgbClr val="FFFFFF"/>
              </a:solidFill>
              <a:latin typeface="Avenir Next Condensed" panose="020B0506020202020204" pitchFamily="34" charset="0"/>
              <a:cs typeface="Arial Narrow"/>
            </a:rPr>
            <a:t>KLASTROVÁ EXCELENCE</a:t>
          </a:r>
        </a:p>
      </dgm:t>
    </dgm:pt>
    <dgm:pt modelId="{CF3EAADB-5347-5C44-9D41-CFF13C4CC906}" type="parTrans" cxnId="{7C63BBAF-3188-A148-B42D-3E4237595A40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E4E9D753-D66C-9049-A118-EAAD5609B679}" type="sibTrans" cxnId="{7C63BBAF-3188-A148-B42D-3E4237595A40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44C8F48D-B804-DC4D-BADB-53FCC37B280A}">
      <dgm:prSet custT="1"/>
      <dgm:spPr/>
      <dgm:t>
        <a:bodyPr/>
        <a:lstStyle/>
        <a:p>
          <a:pPr marL="0" lvl="0" indent="0" algn="ctr" defTabSz="53340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cs typeface="Arial Narrow"/>
            </a:rPr>
            <a:t>M</a:t>
          </a:r>
          <a:r>
            <a:rPr lang="cs-CZ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ea typeface="+mn-ea"/>
              <a:cs typeface="Arial Narrow"/>
            </a:rPr>
            <a:t>EZINÁRODNÍ MEZISEKTOROVÁ SPOLUPRÁCE</a:t>
          </a:r>
        </a:p>
      </dgm:t>
    </dgm:pt>
    <dgm:pt modelId="{D2A51239-4C53-C54D-BB9A-C3B751DE574D}" type="parTrans" cxnId="{EF7AD260-0897-B144-BDBF-2D0C42CC988E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E9DC888E-51DE-DE4A-91FB-300495181B15}" type="sibTrans" cxnId="{EF7AD260-0897-B144-BDBF-2D0C42CC988E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8CC2A4E4-19B2-AB47-9D0D-ED8B7E07D4E3}">
      <dgm:prSet custT="1"/>
      <dgm:spPr/>
      <dgm:t>
        <a:bodyPr/>
        <a:lstStyle/>
        <a:p>
          <a:pPr marL="0" lvl="0" indent="0" algn="ctr" defTabSz="53340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ea typeface="+mn-ea"/>
              <a:cs typeface="Arial Narrow"/>
            </a:rPr>
            <a:t>PODPORA NOVÝCH ODVĚTVÍ, MSP a START-</a:t>
          </a:r>
          <a:r>
            <a:rPr lang="en-GB" sz="1200" b="1" kern="1200" noProof="0" dirty="0" err="1">
              <a:solidFill>
                <a:srgbClr val="FFFFFF"/>
              </a:solidFill>
              <a:latin typeface="Avenir Next Condensed" panose="020B0506020202020204" pitchFamily="34" charset="0"/>
              <a:ea typeface="+mn-ea"/>
              <a:cs typeface="Arial Narrow"/>
            </a:rPr>
            <a:t>UPů</a:t>
          </a:r>
          <a:endParaRPr lang="en-GB" sz="1200" b="1" kern="1200" noProof="0" dirty="0">
            <a:solidFill>
              <a:srgbClr val="FFFFFF"/>
            </a:solidFill>
            <a:latin typeface="Avenir Next Condensed" panose="020B0506020202020204" pitchFamily="34" charset="0"/>
            <a:ea typeface="+mn-ea"/>
            <a:cs typeface="Arial Narrow"/>
          </a:endParaRPr>
        </a:p>
      </dgm:t>
    </dgm:pt>
    <dgm:pt modelId="{7E517499-DD81-3647-98CF-2B878D7A0CA2}" type="parTrans" cxnId="{91DDC81F-2352-E948-A6C4-BF437A3998B1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F308D288-3541-6447-A6ED-43B7941CC839}" type="sibTrans" cxnId="{91DDC81F-2352-E948-A6C4-BF437A3998B1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270C12EC-3E3C-634B-A9D5-A3B091F55C34}">
      <dgm:prSet custT="1"/>
      <dgm:spPr/>
      <dgm:t>
        <a:bodyPr/>
        <a:lstStyle/>
        <a:p>
          <a:pPr algn="ctr" rtl="0">
            <a:lnSpc>
              <a:spcPct val="80000"/>
            </a:lnSpc>
            <a:spcAft>
              <a:spcPts val="0"/>
            </a:spcAft>
          </a:pPr>
          <a:r>
            <a:rPr lang="cs-CZ" sz="1200" b="1" noProof="0" dirty="0">
              <a:solidFill>
                <a:srgbClr val="FFFFFF"/>
              </a:solidFill>
              <a:latin typeface="Avenir Next Condensed" panose="020B0506020202020204" pitchFamily="34" charset="0"/>
              <a:cs typeface="Arial Narrow"/>
            </a:rPr>
            <a:t>INVESTICE DO INTELIGENTNÍ SPECIALIZACE</a:t>
          </a:r>
        </a:p>
      </dgm:t>
    </dgm:pt>
    <dgm:pt modelId="{70988EC5-47FD-AF46-9A54-91E8DA5542DC}" type="parTrans" cxnId="{B002980C-26CF-A24C-801C-7021D8CDF1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EC8F8E-5AEE-AB45-B8FC-C1DBB1923694}" type="sibTrans" cxnId="{B002980C-26CF-A24C-801C-7021D8CDF1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61D21B-0B00-0E43-95F1-E2943DBCBE55}">
      <dgm:prSet custT="1"/>
      <dgm:spPr>
        <a:solidFill>
          <a:srgbClr val="ACCEFF"/>
        </a:solidFill>
      </dgm:spPr>
      <dgm:t>
        <a:bodyPr/>
        <a:lstStyle/>
        <a:p>
          <a:pPr algn="ctr" rtl="0">
            <a:lnSpc>
              <a:spcPct val="80000"/>
            </a:lnSpc>
            <a:spcAft>
              <a:spcPts val="0"/>
            </a:spcAft>
          </a:pPr>
          <a:r>
            <a:rPr lang="cs-CZ" sz="1200" b="1" baseline="0" noProof="0" dirty="0">
              <a:solidFill>
                <a:srgbClr val="C00000"/>
              </a:solidFill>
              <a:latin typeface="Avenir Next Condensed" panose="020B0506020202020204" pitchFamily="34" charset="0"/>
              <a:cs typeface="Arial Narrow"/>
            </a:rPr>
            <a:t>KONKURENCE-SCHOPNÁ EVROPA</a:t>
          </a:r>
        </a:p>
      </dgm:t>
    </dgm:pt>
    <dgm:pt modelId="{B1BCA901-C56A-FD42-BD73-5E2CC0ACD8AC}" type="parTrans" cxnId="{CD53682C-60E5-BC4C-BE34-F564DB7A0258}">
      <dgm:prSet/>
      <dgm:spPr/>
      <dgm:t>
        <a:bodyPr/>
        <a:lstStyle/>
        <a:p>
          <a:endParaRPr lang="en-US"/>
        </a:p>
      </dgm:t>
    </dgm:pt>
    <dgm:pt modelId="{397BE8B2-9982-3E46-9F4F-94903CEE6B23}" type="sibTrans" cxnId="{CD53682C-60E5-BC4C-BE34-F564DB7A0258}">
      <dgm:prSet/>
      <dgm:spPr/>
      <dgm:t>
        <a:bodyPr/>
        <a:lstStyle/>
        <a:p>
          <a:endParaRPr lang="en-US"/>
        </a:p>
      </dgm:t>
    </dgm:pt>
    <dgm:pt modelId="{B89C7E62-3B8F-6C49-8467-981E7FFAFE33}">
      <dgm:prSet custT="1"/>
      <dgm:spPr/>
      <dgm:t>
        <a:bodyPr/>
        <a:lstStyle/>
        <a:p>
          <a:pPr marL="0" lvl="0" indent="0" algn="ctr" defTabSz="53340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ea typeface="+mn-ea"/>
              <a:cs typeface="Arial Narrow"/>
            </a:rPr>
            <a:t>PRŮMYSLOVÁ MODERNIZACE</a:t>
          </a:r>
        </a:p>
      </dgm:t>
    </dgm:pt>
    <dgm:pt modelId="{F3293ECF-F69D-544D-8314-7B2D781B4265}" type="parTrans" cxnId="{D70A4B82-CB1A-9845-8DDB-C0FCAA90ACD4}">
      <dgm:prSet/>
      <dgm:spPr/>
      <dgm:t>
        <a:bodyPr/>
        <a:lstStyle/>
        <a:p>
          <a:endParaRPr lang="cs-CZ"/>
        </a:p>
      </dgm:t>
    </dgm:pt>
    <dgm:pt modelId="{440FBF20-54ED-E649-AF40-3A8E10D5B4C2}" type="sibTrans" cxnId="{D70A4B82-CB1A-9845-8DDB-C0FCAA90ACD4}">
      <dgm:prSet/>
      <dgm:spPr/>
      <dgm:t>
        <a:bodyPr/>
        <a:lstStyle/>
        <a:p>
          <a:endParaRPr lang="cs-CZ"/>
        </a:p>
      </dgm:t>
    </dgm:pt>
    <dgm:pt modelId="{F82F5F70-87AC-D249-8CC0-4C09F04D41AD}" type="pres">
      <dgm:prSet presAssocID="{724051B3-E8A5-ED40-A2E5-BA66115BDB2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06FE37A-4AE4-EB46-8F06-D04C4B7017B8}" type="pres">
      <dgm:prSet presAssocID="{724051B3-E8A5-ED40-A2E5-BA66115BDB23}" presName="arrow" presStyleLbl="bgShp" presStyleIdx="0" presStyleCnt="1" custScaleX="111399" custLinFactNeighborX="-1752" custLinFactNeighborY="61844"/>
      <dgm:spPr>
        <a:solidFill>
          <a:schemeClr val="accent2">
            <a:lumMod val="40000"/>
            <a:lumOff val="60000"/>
          </a:schemeClr>
        </a:solidFill>
      </dgm:spPr>
    </dgm:pt>
    <dgm:pt modelId="{69AE2D0C-B175-6E40-A36B-D3A83D63F053}" type="pres">
      <dgm:prSet presAssocID="{724051B3-E8A5-ED40-A2E5-BA66115BDB23}" presName="linearProcess" presStyleCnt="0"/>
      <dgm:spPr/>
    </dgm:pt>
    <dgm:pt modelId="{D99C246A-BB4C-744F-8FB8-CC7D53E63EF8}" type="pres">
      <dgm:prSet presAssocID="{46BF336F-DD67-E54C-A16B-E32170EA3D0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B2ABC1-86EA-CB49-BA50-1514BABBE4B2}" type="pres">
      <dgm:prSet presAssocID="{E4E9D753-D66C-9049-A118-EAAD5609B679}" presName="sibTrans" presStyleCnt="0"/>
      <dgm:spPr/>
    </dgm:pt>
    <dgm:pt modelId="{09DB173C-54DE-8445-B56C-F0C20CD15E24}" type="pres">
      <dgm:prSet presAssocID="{44C8F48D-B804-DC4D-BADB-53FCC37B280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389FFA-41A5-8F46-8220-F2DBAE5FFE8F}" type="pres">
      <dgm:prSet presAssocID="{E9DC888E-51DE-DE4A-91FB-300495181B15}" presName="sibTrans" presStyleCnt="0"/>
      <dgm:spPr/>
    </dgm:pt>
    <dgm:pt modelId="{47152382-F6E7-D94C-BF4E-20478AC84BA0}" type="pres">
      <dgm:prSet presAssocID="{8CC2A4E4-19B2-AB47-9D0D-ED8B7E07D4E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F87ED1-9DAC-2C49-9AA1-86D7D14B5FBD}" type="pres">
      <dgm:prSet presAssocID="{F308D288-3541-6447-A6ED-43B7941CC839}" presName="sibTrans" presStyleCnt="0"/>
      <dgm:spPr/>
    </dgm:pt>
    <dgm:pt modelId="{F98DF604-C54B-7D49-A1E3-BF7328FB2E6E}" type="pres">
      <dgm:prSet presAssocID="{270C12EC-3E3C-634B-A9D5-A3B091F55C34}" presName="textNode" presStyleLbl="node1" presStyleIdx="3" presStyleCnt="6" custScaleY="121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38E072-FAB3-DF45-B44A-4E23D81D4695}" type="pres">
      <dgm:prSet presAssocID="{ABEC8F8E-5AEE-AB45-B8FC-C1DBB1923694}" presName="sibTrans" presStyleCnt="0"/>
      <dgm:spPr/>
    </dgm:pt>
    <dgm:pt modelId="{A77ECA0A-7021-7C42-BC86-8CBAB827996D}" type="pres">
      <dgm:prSet presAssocID="{B89C7E62-3B8F-6C49-8467-981E7FFAFE3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199E59-D609-2446-91C1-3EFC915F3D77}" type="pres">
      <dgm:prSet presAssocID="{440FBF20-54ED-E649-AF40-3A8E10D5B4C2}" presName="sibTrans" presStyleCnt="0"/>
      <dgm:spPr/>
    </dgm:pt>
    <dgm:pt modelId="{A1CD48D7-2A65-4249-B8D9-C1D31891E418}" type="pres">
      <dgm:prSet presAssocID="{2A61D21B-0B00-0E43-95F1-E2943DBCBE5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DDC81F-2352-E948-A6C4-BF437A3998B1}" srcId="{724051B3-E8A5-ED40-A2E5-BA66115BDB23}" destId="{8CC2A4E4-19B2-AB47-9D0D-ED8B7E07D4E3}" srcOrd="2" destOrd="0" parTransId="{7E517499-DD81-3647-98CF-2B878D7A0CA2}" sibTransId="{F308D288-3541-6447-A6ED-43B7941CC839}"/>
    <dgm:cxn modelId="{59AAE899-6960-0742-A060-F75251715853}" type="presOf" srcId="{B89C7E62-3B8F-6C49-8467-981E7FFAFE33}" destId="{A77ECA0A-7021-7C42-BC86-8CBAB827996D}" srcOrd="0" destOrd="0" presId="urn:microsoft.com/office/officeart/2005/8/layout/hProcess9"/>
    <dgm:cxn modelId="{ABBFDF3F-089D-0748-9AFF-C5602D671C04}" type="presOf" srcId="{724051B3-E8A5-ED40-A2E5-BA66115BDB23}" destId="{F82F5F70-87AC-D249-8CC0-4C09F04D41AD}" srcOrd="0" destOrd="0" presId="urn:microsoft.com/office/officeart/2005/8/layout/hProcess9"/>
    <dgm:cxn modelId="{3F25C267-D5D7-EF4A-AE17-5B4AA261D884}" type="presOf" srcId="{270C12EC-3E3C-634B-A9D5-A3B091F55C34}" destId="{F98DF604-C54B-7D49-A1E3-BF7328FB2E6E}" srcOrd="0" destOrd="0" presId="urn:microsoft.com/office/officeart/2005/8/layout/hProcess9"/>
    <dgm:cxn modelId="{05C149C1-ABED-D44A-A5F2-F656F3F6728C}" type="presOf" srcId="{44C8F48D-B804-DC4D-BADB-53FCC37B280A}" destId="{09DB173C-54DE-8445-B56C-F0C20CD15E24}" srcOrd="0" destOrd="0" presId="urn:microsoft.com/office/officeart/2005/8/layout/hProcess9"/>
    <dgm:cxn modelId="{EF7AD260-0897-B144-BDBF-2D0C42CC988E}" srcId="{724051B3-E8A5-ED40-A2E5-BA66115BDB23}" destId="{44C8F48D-B804-DC4D-BADB-53FCC37B280A}" srcOrd="1" destOrd="0" parTransId="{D2A51239-4C53-C54D-BB9A-C3B751DE574D}" sibTransId="{E9DC888E-51DE-DE4A-91FB-300495181B15}"/>
    <dgm:cxn modelId="{D70A4B82-CB1A-9845-8DDB-C0FCAA90ACD4}" srcId="{724051B3-E8A5-ED40-A2E5-BA66115BDB23}" destId="{B89C7E62-3B8F-6C49-8467-981E7FFAFE33}" srcOrd="4" destOrd="0" parTransId="{F3293ECF-F69D-544D-8314-7B2D781B4265}" sibTransId="{440FBF20-54ED-E649-AF40-3A8E10D5B4C2}"/>
    <dgm:cxn modelId="{7C63BBAF-3188-A148-B42D-3E4237595A40}" srcId="{724051B3-E8A5-ED40-A2E5-BA66115BDB23}" destId="{46BF336F-DD67-E54C-A16B-E32170EA3D03}" srcOrd="0" destOrd="0" parTransId="{CF3EAADB-5347-5C44-9D41-CFF13C4CC906}" sibTransId="{E4E9D753-D66C-9049-A118-EAAD5609B679}"/>
    <dgm:cxn modelId="{B002980C-26CF-A24C-801C-7021D8CDF1F8}" srcId="{724051B3-E8A5-ED40-A2E5-BA66115BDB23}" destId="{270C12EC-3E3C-634B-A9D5-A3B091F55C34}" srcOrd="3" destOrd="0" parTransId="{70988EC5-47FD-AF46-9A54-91E8DA5542DC}" sibTransId="{ABEC8F8E-5AEE-AB45-B8FC-C1DBB1923694}"/>
    <dgm:cxn modelId="{59854150-64BC-B047-89BA-6C4FC2A18935}" type="presOf" srcId="{2A61D21B-0B00-0E43-95F1-E2943DBCBE55}" destId="{A1CD48D7-2A65-4249-B8D9-C1D31891E418}" srcOrd="0" destOrd="0" presId="urn:microsoft.com/office/officeart/2005/8/layout/hProcess9"/>
    <dgm:cxn modelId="{CD53682C-60E5-BC4C-BE34-F564DB7A0258}" srcId="{724051B3-E8A5-ED40-A2E5-BA66115BDB23}" destId="{2A61D21B-0B00-0E43-95F1-E2943DBCBE55}" srcOrd="5" destOrd="0" parTransId="{B1BCA901-C56A-FD42-BD73-5E2CC0ACD8AC}" sibTransId="{397BE8B2-9982-3E46-9F4F-94903CEE6B23}"/>
    <dgm:cxn modelId="{AB5ED6FE-ECEC-8340-A7AB-8AA37EC48476}" type="presOf" srcId="{46BF336F-DD67-E54C-A16B-E32170EA3D03}" destId="{D99C246A-BB4C-744F-8FB8-CC7D53E63EF8}" srcOrd="0" destOrd="0" presId="urn:microsoft.com/office/officeart/2005/8/layout/hProcess9"/>
    <dgm:cxn modelId="{C81BDB7A-8AA7-0A49-A0B7-6DE96C834DEA}" type="presOf" srcId="{8CC2A4E4-19B2-AB47-9D0D-ED8B7E07D4E3}" destId="{47152382-F6E7-D94C-BF4E-20478AC84BA0}" srcOrd="0" destOrd="0" presId="urn:microsoft.com/office/officeart/2005/8/layout/hProcess9"/>
    <dgm:cxn modelId="{9EB8B838-24C0-3E45-B8EA-52EA4FE99DBC}" type="presParOf" srcId="{F82F5F70-87AC-D249-8CC0-4C09F04D41AD}" destId="{A06FE37A-4AE4-EB46-8F06-D04C4B7017B8}" srcOrd="0" destOrd="0" presId="urn:microsoft.com/office/officeart/2005/8/layout/hProcess9"/>
    <dgm:cxn modelId="{02549BE7-AB22-FE42-843C-F228DD6EBFB0}" type="presParOf" srcId="{F82F5F70-87AC-D249-8CC0-4C09F04D41AD}" destId="{69AE2D0C-B175-6E40-A36B-D3A83D63F053}" srcOrd="1" destOrd="0" presId="urn:microsoft.com/office/officeart/2005/8/layout/hProcess9"/>
    <dgm:cxn modelId="{8210B4DB-13FB-6D4E-A452-A4131E0D018D}" type="presParOf" srcId="{69AE2D0C-B175-6E40-A36B-D3A83D63F053}" destId="{D99C246A-BB4C-744F-8FB8-CC7D53E63EF8}" srcOrd="0" destOrd="0" presId="urn:microsoft.com/office/officeart/2005/8/layout/hProcess9"/>
    <dgm:cxn modelId="{CF95CBA9-5AA9-5344-BAA4-47B85ACB3FEF}" type="presParOf" srcId="{69AE2D0C-B175-6E40-A36B-D3A83D63F053}" destId="{68B2ABC1-86EA-CB49-BA50-1514BABBE4B2}" srcOrd="1" destOrd="0" presId="urn:microsoft.com/office/officeart/2005/8/layout/hProcess9"/>
    <dgm:cxn modelId="{C676D386-50FD-3943-BC0F-03184B1CC2B3}" type="presParOf" srcId="{69AE2D0C-B175-6E40-A36B-D3A83D63F053}" destId="{09DB173C-54DE-8445-B56C-F0C20CD15E24}" srcOrd="2" destOrd="0" presId="urn:microsoft.com/office/officeart/2005/8/layout/hProcess9"/>
    <dgm:cxn modelId="{A58FCCC9-C8F1-964F-B057-8BEDDAF07D3F}" type="presParOf" srcId="{69AE2D0C-B175-6E40-A36B-D3A83D63F053}" destId="{C3389FFA-41A5-8F46-8220-F2DBAE5FFE8F}" srcOrd="3" destOrd="0" presId="urn:microsoft.com/office/officeart/2005/8/layout/hProcess9"/>
    <dgm:cxn modelId="{F7A044A5-528E-4545-8010-C90FC6453F46}" type="presParOf" srcId="{69AE2D0C-B175-6E40-A36B-D3A83D63F053}" destId="{47152382-F6E7-D94C-BF4E-20478AC84BA0}" srcOrd="4" destOrd="0" presId="urn:microsoft.com/office/officeart/2005/8/layout/hProcess9"/>
    <dgm:cxn modelId="{607EAB8B-21CF-324F-A111-58476DFB9E24}" type="presParOf" srcId="{69AE2D0C-B175-6E40-A36B-D3A83D63F053}" destId="{AAF87ED1-9DAC-2C49-9AA1-86D7D14B5FBD}" srcOrd="5" destOrd="0" presId="urn:microsoft.com/office/officeart/2005/8/layout/hProcess9"/>
    <dgm:cxn modelId="{13D96730-FE62-E04D-A080-4ABDBF637BF9}" type="presParOf" srcId="{69AE2D0C-B175-6E40-A36B-D3A83D63F053}" destId="{F98DF604-C54B-7D49-A1E3-BF7328FB2E6E}" srcOrd="6" destOrd="0" presId="urn:microsoft.com/office/officeart/2005/8/layout/hProcess9"/>
    <dgm:cxn modelId="{7C4EDEEE-8888-9349-92A0-21BB52F12867}" type="presParOf" srcId="{69AE2D0C-B175-6E40-A36B-D3A83D63F053}" destId="{5038E072-FAB3-DF45-B44A-4E23D81D4695}" srcOrd="7" destOrd="0" presId="urn:microsoft.com/office/officeart/2005/8/layout/hProcess9"/>
    <dgm:cxn modelId="{ED1AED99-7E02-B843-9C7F-598337510694}" type="presParOf" srcId="{69AE2D0C-B175-6E40-A36B-D3A83D63F053}" destId="{A77ECA0A-7021-7C42-BC86-8CBAB827996D}" srcOrd="8" destOrd="0" presId="urn:microsoft.com/office/officeart/2005/8/layout/hProcess9"/>
    <dgm:cxn modelId="{46A58AED-7378-E843-8196-9273DD02C6EC}" type="presParOf" srcId="{69AE2D0C-B175-6E40-A36B-D3A83D63F053}" destId="{44199E59-D609-2446-91C1-3EFC915F3D77}" srcOrd="9" destOrd="0" presId="urn:microsoft.com/office/officeart/2005/8/layout/hProcess9"/>
    <dgm:cxn modelId="{97A24F54-CBBF-3D42-BEFB-490169D06BD4}" type="presParOf" srcId="{69AE2D0C-B175-6E40-A36B-D3A83D63F053}" destId="{A1CD48D7-2A65-4249-B8D9-C1D31891E41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47864-2EB5-6548-8B77-BB58098396FF}">
      <dsp:nvSpPr>
        <dsp:cNvPr id="0" name=""/>
        <dsp:cNvSpPr/>
      </dsp:nvSpPr>
      <dsp:spPr>
        <a:xfrm>
          <a:off x="4812" y="480080"/>
          <a:ext cx="1723413" cy="2082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>
              <a:solidFill>
                <a:srgbClr val="FBBA61"/>
              </a:solidFill>
            </a:rPr>
            <a:t>Profil</a:t>
          </a:r>
          <a:r>
            <a:rPr lang="cs-CZ" sz="1800" b="1" i="1" kern="1200" dirty="0">
              <a:solidFill>
                <a:srgbClr val="FFFF00"/>
              </a:solidFill>
            </a:rPr>
            <a:t> </a:t>
          </a:r>
          <a:r>
            <a:rPr lang="cs-CZ" sz="1800" b="1" i="1" kern="1200" dirty="0"/>
            <a:t/>
          </a:r>
          <a:br>
            <a:rPr lang="cs-CZ" sz="1800" b="1" i="1" kern="1200" dirty="0"/>
          </a:br>
          <a:r>
            <a:rPr lang="cs-CZ" sz="1400" kern="1200" dirty="0"/>
            <a:t>Klastry jsou stavebními kameny moderních ekonomik a dávají místnímu hospodářství konkrétní profil.</a:t>
          </a:r>
          <a:endParaRPr lang="en-US" sz="1400" kern="1200" dirty="0"/>
        </a:p>
      </dsp:txBody>
      <dsp:txXfrm>
        <a:off x="55289" y="530557"/>
        <a:ext cx="1622459" cy="1981222"/>
      </dsp:txXfrm>
    </dsp:sp>
    <dsp:sp modelId="{7A3D9C83-2C81-484F-9B85-6492FBF38F83}">
      <dsp:nvSpPr>
        <dsp:cNvPr id="0" name=""/>
        <dsp:cNvSpPr/>
      </dsp:nvSpPr>
      <dsp:spPr>
        <a:xfrm>
          <a:off x="1865006" y="1351561"/>
          <a:ext cx="289973" cy="339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65006" y="1419404"/>
        <a:ext cx="202981" cy="203528"/>
      </dsp:txXfrm>
    </dsp:sp>
    <dsp:sp modelId="{39AA0371-133B-6740-B308-91DA189E0043}">
      <dsp:nvSpPr>
        <dsp:cNvPr id="0" name=""/>
        <dsp:cNvSpPr/>
      </dsp:nvSpPr>
      <dsp:spPr>
        <a:xfrm>
          <a:off x="2275346" y="480080"/>
          <a:ext cx="1676087" cy="2082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>
              <a:solidFill>
                <a:schemeClr val="accent6"/>
              </a:solidFill>
            </a:rPr>
            <a:t>Výkonnost</a:t>
          </a:r>
          <a:r>
            <a:rPr lang="cs-CZ" sz="1600" b="1" i="1" kern="1200" dirty="0"/>
            <a:t/>
          </a:r>
          <a:br>
            <a:rPr lang="cs-CZ" sz="1600" b="1" i="1" kern="1200" dirty="0"/>
          </a:br>
          <a:r>
            <a:rPr lang="cs-CZ" sz="1400" kern="1200" dirty="0"/>
            <a:t>Efektivní spolupráce </a:t>
          </a:r>
          <a:br>
            <a:rPr lang="cs-CZ" sz="1400" kern="1200" dirty="0"/>
          </a:br>
          <a:r>
            <a:rPr lang="cs-CZ" sz="1400" kern="1200" dirty="0"/>
            <a:t>v klastru zvyšuje ekonomickou výkonnost v kraji, od růstu pracovních míst k vyšším </a:t>
          </a:r>
          <a:br>
            <a:rPr lang="cs-CZ" sz="1400" kern="1200" dirty="0"/>
          </a:br>
          <a:r>
            <a:rPr lang="cs-CZ" sz="1400" kern="1200" dirty="0"/>
            <a:t>mzdám a inovacím.</a:t>
          </a:r>
        </a:p>
      </dsp:txBody>
      <dsp:txXfrm>
        <a:off x="2324437" y="529171"/>
        <a:ext cx="1577905" cy="1983994"/>
      </dsp:txXfrm>
    </dsp:sp>
    <dsp:sp modelId="{FEE0DEFE-FD2A-844D-AF45-E9829F66E5DD}">
      <dsp:nvSpPr>
        <dsp:cNvPr id="0" name=""/>
        <dsp:cNvSpPr/>
      </dsp:nvSpPr>
      <dsp:spPr>
        <a:xfrm>
          <a:off x="4088213" y="1351561"/>
          <a:ext cx="289973" cy="339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88213" y="1419404"/>
        <a:ext cx="202981" cy="203528"/>
      </dsp:txXfrm>
    </dsp:sp>
    <dsp:sp modelId="{391BFC6E-091E-5F49-85C4-71D6EB324C2E}">
      <dsp:nvSpPr>
        <dsp:cNvPr id="0" name=""/>
        <dsp:cNvSpPr/>
      </dsp:nvSpPr>
      <dsp:spPr>
        <a:xfrm>
          <a:off x="4498553" y="480080"/>
          <a:ext cx="1709927" cy="2082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>
              <a:solidFill>
                <a:srgbClr val="FBBA61"/>
              </a:solidFill>
            </a:rPr>
            <a:t>Tvorba politik</a:t>
          </a:r>
          <a:br>
            <a:rPr lang="cs-CZ" sz="1800" b="1" i="1" kern="1200" dirty="0">
              <a:solidFill>
                <a:srgbClr val="FBBA61"/>
              </a:solidFill>
            </a:rPr>
          </a:br>
          <a:r>
            <a:rPr lang="cs-CZ" sz="1400" kern="1200" dirty="0"/>
            <a:t>Klastry jsou vysoce efektivním nástrojem </a:t>
          </a:r>
          <a:br>
            <a:rPr lang="cs-CZ" sz="1400" kern="1200" dirty="0"/>
          </a:br>
          <a:r>
            <a:rPr lang="cs-CZ" sz="1400" kern="1200" dirty="0"/>
            <a:t>pro politická opatření </a:t>
          </a:r>
          <a:br>
            <a:rPr lang="cs-CZ" sz="1400" kern="1200" dirty="0"/>
          </a:br>
          <a:r>
            <a:rPr lang="cs-CZ" sz="1400" kern="1200" dirty="0"/>
            <a:t>a rámcem pro ekonomický rozvoj.</a:t>
          </a:r>
        </a:p>
      </dsp:txBody>
      <dsp:txXfrm>
        <a:off x="4548635" y="530162"/>
        <a:ext cx="1609763" cy="1982012"/>
      </dsp:txXfrm>
    </dsp:sp>
    <dsp:sp modelId="{75A68C78-8D10-5A4C-AAD0-698F6EF3F256}">
      <dsp:nvSpPr>
        <dsp:cNvPr id="0" name=""/>
        <dsp:cNvSpPr/>
      </dsp:nvSpPr>
      <dsp:spPr>
        <a:xfrm>
          <a:off x="6345260" y="1351561"/>
          <a:ext cx="289973" cy="3392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345260" y="1419404"/>
        <a:ext cx="202981" cy="203528"/>
      </dsp:txXfrm>
    </dsp:sp>
    <dsp:sp modelId="{2F59854A-2CAD-3848-8F46-B5AF9527F070}">
      <dsp:nvSpPr>
        <dsp:cNvPr id="0" name=""/>
        <dsp:cNvSpPr/>
      </dsp:nvSpPr>
      <dsp:spPr>
        <a:xfrm>
          <a:off x="6755600" y="480080"/>
          <a:ext cx="1736530" cy="20821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>
              <a:solidFill>
                <a:srgbClr val="F79646"/>
              </a:solidFill>
            </a:rPr>
            <a:t>Podniky</a:t>
          </a:r>
          <a:br>
            <a:rPr lang="cs-CZ" sz="1800" b="1" i="1" kern="1200" dirty="0">
              <a:solidFill>
                <a:srgbClr val="F79646"/>
              </a:solidFill>
            </a:rPr>
          </a:br>
          <a:r>
            <a:rPr lang="cs-CZ" sz="1400" kern="1200" dirty="0"/>
            <a:t>Klastry vytvářejí atraktivní příležitosti pro podnikové investice, export, výběr lokality </a:t>
          </a:r>
          <a:br>
            <a:rPr lang="cs-CZ" sz="1400" kern="1200" dirty="0"/>
          </a:br>
          <a:r>
            <a:rPr lang="cs-CZ" sz="1400" kern="1200" dirty="0"/>
            <a:t>a optimalizaci dodavatelského řetězce.</a:t>
          </a:r>
        </a:p>
      </dsp:txBody>
      <dsp:txXfrm>
        <a:off x="6806461" y="530941"/>
        <a:ext cx="1634808" cy="1980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FE37A-4AE4-EB46-8F06-D04C4B7017B8}">
      <dsp:nvSpPr>
        <dsp:cNvPr id="0" name=""/>
        <dsp:cNvSpPr/>
      </dsp:nvSpPr>
      <dsp:spPr>
        <a:xfrm>
          <a:off x="100689" y="0"/>
          <a:ext cx="8175298" cy="1380276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9C246A-BB4C-744F-8FB8-CC7D53E63EF8}">
      <dsp:nvSpPr>
        <dsp:cNvPr id="0" name=""/>
        <dsp:cNvSpPr/>
      </dsp:nvSpPr>
      <dsp:spPr>
        <a:xfrm>
          <a:off x="105" y="414083"/>
          <a:ext cx="1263456" cy="552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cs typeface="Arial Narrow"/>
            </a:rPr>
            <a:t>KLASTROVÁ EXCELENCE</a:t>
          </a:r>
        </a:p>
      </dsp:txBody>
      <dsp:txXfrm>
        <a:off x="27057" y="441035"/>
        <a:ext cx="1209552" cy="498206"/>
      </dsp:txXfrm>
    </dsp:sp>
    <dsp:sp modelId="{09DB173C-54DE-8445-B56C-F0C20CD15E24}">
      <dsp:nvSpPr>
        <dsp:cNvPr id="0" name=""/>
        <dsp:cNvSpPr/>
      </dsp:nvSpPr>
      <dsp:spPr>
        <a:xfrm>
          <a:off x="1474137" y="414083"/>
          <a:ext cx="1263456" cy="552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cs typeface="Arial Narrow"/>
            </a:rPr>
            <a:t>M</a:t>
          </a:r>
          <a:r>
            <a:rPr lang="cs-CZ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ea typeface="+mn-ea"/>
              <a:cs typeface="Arial Narrow"/>
            </a:rPr>
            <a:t>EZINÁRODNÍ MEZISEKTOROVÁ SPOLUPRÁCE</a:t>
          </a:r>
        </a:p>
      </dsp:txBody>
      <dsp:txXfrm>
        <a:off x="1501089" y="441035"/>
        <a:ext cx="1209552" cy="498206"/>
      </dsp:txXfrm>
    </dsp:sp>
    <dsp:sp modelId="{47152382-F6E7-D94C-BF4E-20478AC84BA0}">
      <dsp:nvSpPr>
        <dsp:cNvPr id="0" name=""/>
        <dsp:cNvSpPr/>
      </dsp:nvSpPr>
      <dsp:spPr>
        <a:xfrm>
          <a:off x="2948169" y="414083"/>
          <a:ext cx="1263456" cy="552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ea typeface="+mn-ea"/>
              <a:cs typeface="Arial Narrow"/>
            </a:rPr>
            <a:t>PODPORA NOVÝCH ODVĚTVÍ, MSP a START-</a:t>
          </a:r>
          <a:r>
            <a:rPr lang="en-GB" sz="1200" b="1" kern="1200" noProof="0" dirty="0" err="1">
              <a:solidFill>
                <a:srgbClr val="FFFFFF"/>
              </a:solidFill>
              <a:latin typeface="Avenir Next Condensed" panose="020B0506020202020204" pitchFamily="34" charset="0"/>
              <a:ea typeface="+mn-ea"/>
              <a:cs typeface="Arial Narrow"/>
            </a:rPr>
            <a:t>UPů</a:t>
          </a:r>
          <a:endParaRPr lang="en-GB" sz="1200" b="1" kern="1200" noProof="0" dirty="0">
            <a:solidFill>
              <a:srgbClr val="FFFFFF"/>
            </a:solidFill>
            <a:latin typeface="Avenir Next Condensed" panose="020B0506020202020204" pitchFamily="34" charset="0"/>
            <a:ea typeface="+mn-ea"/>
            <a:cs typeface="Arial Narrow"/>
          </a:endParaRPr>
        </a:p>
      </dsp:txBody>
      <dsp:txXfrm>
        <a:off x="2975121" y="441035"/>
        <a:ext cx="1209552" cy="498206"/>
      </dsp:txXfrm>
    </dsp:sp>
    <dsp:sp modelId="{F98DF604-C54B-7D49-A1E3-BF7328FB2E6E}">
      <dsp:nvSpPr>
        <dsp:cNvPr id="0" name=""/>
        <dsp:cNvSpPr/>
      </dsp:nvSpPr>
      <dsp:spPr>
        <a:xfrm>
          <a:off x="4422202" y="356111"/>
          <a:ext cx="1263456" cy="6680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cs-CZ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cs typeface="Arial Narrow"/>
            </a:rPr>
            <a:t>INVESTICE DO INTELIGENTNÍ SPECIALIZACE</a:t>
          </a:r>
        </a:p>
      </dsp:txBody>
      <dsp:txXfrm>
        <a:off x="4454814" y="388723"/>
        <a:ext cx="1198232" cy="602830"/>
      </dsp:txXfrm>
    </dsp:sp>
    <dsp:sp modelId="{A77ECA0A-7021-7C42-BC86-8CBAB827996D}">
      <dsp:nvSpPr>
        <dsp:cNvPr id="0" name=""/>
        <dsp:cNvSpPr/>
      </dsp:nvSpPr>
      <dsp:spPr>
        <a:xfrm>
          <a:off x="5896234" y="414083"/>
          <a:ext cx="1263456" cy="552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200" b="1" kern="1200" noProof="0" dirty="0">
              <a:solidFill>
                <a:srgbClr val="FFFFFF"/>
              </a:solidFill>
              <a:latin typeface="Avenir Next Condensed" panose="020B0506020202020204" pitchFamily="34" charset="0"/>
              <a:ea typeface="+mn-ea"/>
              <a:cs typeface="Arial Narrow"/>
            </a:rPr>
            <a:t>PRŮMYSLOVÁ MODERNIZACE</a:t>
          </a:r>
        </a:p>
      </dsp:txBody>
      <dsp:txXfrm>
        <a:off x="5923186" y="441035"/>
        <a:ext cx="1209552" cy="498206"/>
      </dsp:txXfrm>
    </dsp:sp>
    <dsp:sp modelId="{A1CD48D7-2A65-4249-B8D9-C1D31891E418}">
      <dsp:nvSpPr>
        <dsp:cNvPr id="0" name=""/>
        <dsp:cNvSpPr/>
      </dsp:nvSpPr>
      <dsp:spPr>
        <a:xfrm>
          <a:off x="7370266" y="414083"/>
          <a:ext cx="1263456" cy="552110"/>
        </a:xfrm>
        <a:prstGeom prst="roundRect">
          <a:avLst/>
        </a:prstGeom>
        <a:solidFill>
          <a:srgbClr val="ACCE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cs-CZ" sz="1200" b="1" kern="1200" baseline="0" noProof="0" dirty="0">
              <a:solidFill>
                <a:srgbClr val="C00000"/>
              </a:solidFill>
              <a:latin typeface="Avenir Next Condensed" panose="020B0506020202020204" pitchFamily="34" charset="0"/>
              <a:cs typeface="Arial Narrow"/>
            </a:rPr>
            <a:t>KONKURENCE-SCHOPNÁ EVROPA</a:t>
          </a:r>
        </a:p>
      </dsp:txBody>
      <dsp:txXfrm>
        <a:off x="7397218" y="441035"/>
        <a:ext cx="1209552" cy="498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7E32-F1EE-41D2-A7A9-4609512E666A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F3BA5-1BA7-4051-982F-7B16CF8953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32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7CEE0-9EFA-DA4E-A7A7-A9580E9E3E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2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83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82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00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5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Text názvu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900"/>
              <a:t>Text úrovně 1</a:t>
            </a:r>
          </a:p>
          <a:p>
            <a:pPr lvl="1">
              <a:defRPr sz="1800"/>
            </a:pPr>
            <a:r>
              <a:rPr sz="1900"/>
              <a:t>Text úrovně 2</a:t>
            </a:r>
          </a:p>
          <a:p>
            <a:pPr lvl="2">
              <a:defRPr sz="1800"/>
            </a:pPr>
            <a:r>
              <a:rPr sz="1900"/>
              <a:t>Text úrovně 3</a:t>
            </a:r>
          </a:p>
          <a:p>
            <a:pPr lvl="3">
              <a:defRPr sz="1800"/>
            </a:pPr>
            <a:r>
              <a:rPr sz="1900"/>
              <a:t>Text úrovně 4</a:t>
            </a:r>
          </a:p>
          <a:p>
            <a:pPr lvl="4">
              <a:defRPr sz="1800"/>
            </a:pPr>
            <a:r>
              <a:rPr sz="1900"/>
              <a:t>Text úrovně 5</a:t>
            </a:r>
          </a:p>
        </p:txBody>
      </p:sp>
    </p:spTree>
    <p:extLst>
      <p:ext uri="{BB962C8B-B14F-4D97-AF65-F5344CB8AC3E}">
        <p14:creationId xmlns:p14="http://schemas.microsoft.com/office/powerpoint/2010/main" val="37341075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76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41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86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33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1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50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7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82FD-A5FF-4317-9223-6C151771BF68}" type="datetimeFigureOut">
              <a:rPr lang="cs-CZ" smtClean="0"/>
              <a:t>18. 10. 2018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479C-7F76-48BA-AECB-F0A2B3166D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90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 sz="quarter"/>
          </p:nvPr>
        </p:nvSpPr>
        <p:spPr>
          <a:xfrm>
            <a:off x="0" y="1123057"/>
            <a:ext cx="9144000" cy="1736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 smtClean="0">
                <a:solidFill>
                  <a:srgbClr val="C00000"/>
                </a:solidFill>
              </a:rPr>
              <a:t>Den klastrů v Plzeňském kraji</a:t>
            </a:r>
            <a:endParaRPr lang="en-GB" sz="4000" b="1" dirty="0">
              <a:solidFill>
                <a:srgbClr val="7EC23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sz="quarter" idx="1"/>
          </p:nvPr>
        </p:nvSpPr>
        <p:spPr>
          <a:xfrm>
            <a:off x="827584" y="2859782"/>
            <a:ext cx="6944816" cy="18722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18.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ř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í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jna 2018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DEPO Plzeň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 sz="quarter"/>
          </p:nvPr>
        </p:nvSpPr>
        <p:spPr>
          <a:xfrm>
            <a:off x="0" y="555529"/>
            <a:ext cx="9144000" cy="1736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rgbClr val="C00000"/>
                </a:solidFill>
              </a:rPr>
              <a:t>Spolupráce v klastrech přináší plody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en-GB" sz="2800" dirty="0">
              <a:solidFill>
                <a:srgbClr val="7EC23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sz="quarter" idx="1"/>
          </p:nvPr>
        </p:nvSpPr>
        <p:spPr>
          <a:xfrm>
            <a:off x="1371600" y="1851673"/>
            <a:ext cx="6400800" cy="10810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Národní klastrová asociace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PaedDr. Pavla Břusková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prezidentka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pic>
        <p:nvPicPr>
          <p:cNvPr id="1026" name="Picture 2" descr="C:\Users\komarek\OneDrive\Nanoprogres\_Rozvoj klastru\Marketing a Branding\Loga\NCA\N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53" y="3219822"/>
            <a:ext cx="2528093" cy="11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55578" y="195486"/>
            <a:ext cx="25744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Rozvoj klastrů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0" y="2561841"/>
            <a:ext cx="9144000" cy="6579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3200" b="1" dirty="0">
                <a:ln w="11430"/>
                <a:solidFill>
                  <a:srgbClr val="A6CC5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Up Arrow 14"/>
          <p:cNvSpPr/>
          <p:nvPr/>
        </p:nvSpPr>
        <p:spPr>
          <a:xfrm>
            <a:off x="1727488" y="3191077"/>
            <a:ext cx="432048" cy="28803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15"/>
          <p:cNvSpPr/>
          <p:nvPr/>
        </p:nvSpPr>
        <p:spPr>
          <a:xfrm>
            <a:off x="1727488" y="2295823"/>
            <a:ext cx="432048" cy="28803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25"/>
          <p:cNvSpPr/>
          <p:nvPr/>
        </p:nvSpPr>
        <p:spPr>
          <a:xfrm>
            <a:off x="1727488" y="4086331"/>
            <a:ext cx="432048" cy="28803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27"/>
          <p:cNvSpPr/>
          <p:nvPr/>
        </p:nvSpPr>
        <p:spPr>
          <a:xfrm>
            <a:off x="1727488" y="1400569"/>
            <a:ext cx="432048" cy="28803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aoblený obdélník 12"/>
          <p:cNvSpPr/>
          <p:nvPr/>
        </p:nvSpPr>
        <p:spPr>
          <a:xfrm>
            <a:off x="179512" y="1770875"/>
            <a:ext cx="3528000" cy="442674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KLASTROVÁ ORGANIZACE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179512" y="2666129"/>
            <a:ext cx="3528000" cy="442674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KLASTROVÁ INICIATIVA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79512" y="3561383"/>
            <a:ext cx="3528000" cy="442674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KLASTR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79512" y="875621"/>
            <a:ext cx="3528000" cy="44267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Společně na globální trhy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179512" y="4456634"/>
            <a:ext cx="3528000" cy="442674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 kořenů v regionu</a:t>
            </a:r>
          </a:p>
        </p:txBody>
      </p:sp>
      <p:sp>
        <p:nvSpPr>
          <p:cNvPr id="18" name="Šipka ve tvaru U 17"/>
          <p:cNvSpPr/>
          <p:nvPr/>
        </p:nvSpPr>
        <p:spPr>
          <a:xfrm rot="5400000">
            <a:off x="2068410" y="2746648"/>
            <a:ext cx="3725599" cy="389107"/>
          </a:xfrm>
          <a:prstGeom prst="uturnArrow">
            <a:avLst>
              <a:gd name="adj1" fmla="val 25000"/>
              <a:gd name="adj2" fmla="val 25000"/>
              <a:gd name="adj3" fmla="val 28534"/>
              <a:gd name="adj4" fmla="val 43750"/>
              <a:gd name="adj5" fmla="val 99738"/>
            </a:avLst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7030A0"/>
              </a:solidFill>
            </a:endParaRPr>
          </a:p>
        </p:txBody>
      </p:sp>
      <p:pic>
        <p:nvPicPr>
          <p:cNvPr id="20" name="Picture 3" descr="C:\Users\komarek\OneDrive\Nanoprogres\Příprava na zlatou medaily excelence\Semináře, Školení, Konference, Workshopy\160328_Klastový den\Tsuba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01" y="804111"/>
            <a:ext cx="2320977" cy="35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4663887" y="2669756"/>
            <a:ext cx="34099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strategie – synergie – spolupráce</a:t>
            </a:r>
          </a:p>
        </p:txBody>
      </p:sp>
      <p:sp>
        <p:nvSpPr>
          <p:cNvPr id="22" name="Alternate Process 18"/>
          <p:cNvSpPr/>
          <p:nvPr/>
        </p:nvSpPr>
        <p:spPr>
          <a:xfrm>
            <a:off x="4932040" y="4443959"/>
            <a:ext cx="3001123" cy="36004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</a:rPr>
              <a:t>Kraje klastrům: SÍLU K RŮSTU </a:t>
            </a:r>
          </a:p>
        </p:txBody>
      </p:sp>
      <p:sp>
        <p:nvSpPr>
          <p:cNvPr id="23" name="Alternate Process 17"/>
          <p:cNvSpPr/>
          <p:nvPr/>
        </p:nvSpPr>
        <p:spPr>
          <a:xfrm>
            <a:off x="4516358" y="356267"/>
            <a:ext cx="3728050" cy="375341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C00000"/>
                </a:solidFill>
              </a:rPr>
              <a:t>Klastry krajům: KONKURENČNÍ VÝHODU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316416" y="917509"/>
            <a:ext cx="1228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519443"/>
                </a:solidFill>
              </a:rPr>
              <a:t>lidské zdroje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159588" y="1644023"/>
            <a:ext cx="1205880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320"/>
              </a:lnSpc>
            </a:pPr>
            <a:r>
              <a:rPr lang="cs-CZ" sz="1600" dirty="0">
                <a:solidFill>
                  <a:srgbClr val="519443"/>
                </a:solidFill>
              </a:rPr>
              <a:t>informace,</a:t>
            </a:r>
          </a:p>
          <a:p>
            <a:pPr algn="r">
              <a:lnSpc>
                <a:spcPts val="1320"/>
              </a:lnSpc>
            </a:pPr>
            <a:r>
              <a:rPr lang="cs-CZ" sz="1600" dirty="0">
                <a:solidFill>
                  <a:srgbClr val="519443"/>
                </a:solidFill>
              </a:rPr>
              <a:t>byznys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6611254" y="699542"/>
            <a:ext cx="1698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519443"/>
                </a:solidFill>
              </a:rPr>
              <a:t>internacionalizace</a:t>
            </a:r>
          </a:p>
        </p:txBody>
      </p:sp>
      <p:sp>
        <p:nvSpPr>
          <p:cNvPr id="27" name="TextBox 38"/>
          <p:cNvSpPr txBox="1"/>
          <p:nvPr/>
        </p:nvSpPr>
        <p:spPr>
          <a:xfrm>
            <a:off x="7412109" y="1366839"/>
            <a:ext cx="669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519443"/>
                </a:solidFill>
              </a:rPr>
              <a:t>VaV</a:t>
            </a:r>
            <a:r>
              <a:rPr lang="cs-CZ" sz="1600" dirty="0" err="1">
                <a:solidFill>
                  <a:srgbClr val="519443"/>
                </a:solidFill>
              </a:rPr>
              <a:t>aI</a:t>
            </a:r>
            <a:endParaRPr lang="en-US" sz="1600" dirty="0">
              <a:solidFill>
                <a:srgbClr val="519443"/>
              </a:solidFill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7236296" y="2139702"/>
            <a:ext cx="118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19443"/>
                </a:solidFill>
              </a:rPr>
              <a:t>marketing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4827129" y="32198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4A452A"/>
                </a:solidFill>
              </a:rPr>
              <a:t>firmy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745610" y="3941001"/>
            <a:ext cx="165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4A452A"/>
                </a:solidFill>
              </a:rPr>
              <a:t>VaV</a:t>
            </a:r>
            <a:r>
              <a:rPr lang="cs-CZ" b="1" dirty="0">
                <a:solidFill>
                  <a:srgbClr val="4A452A"/>
                </a:solidFill>
              </a:rPr>
              <a:t> organizace</a:t>
            </a:r>
          </a:p>
        </p:txBody>
      </p:sp>
      <p:sp>
        <p:nvSpPr>
          <p:cNvPr id="31" name="TextBox 9"/>
          <p:cNvSpPr txBox="1"/>
          <p:nvPr/>
        </p:nvSpPr>
        <p:spPr>
          <a:xfrm>
            <a:off x="6804248" y="3939902"/>
            <a:ext cx="114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univerzity</a:t>
            </a:r>
          </a:p>
        </p:txBody>
      </p:sp>
      <p:sp>
        <p:nvSpPr>
          <p:cNvPr id="32" name="TextBox 10"/>
          <p:cNvSpPr txBox="1"/>
          <p:nvPr/>
        </p:nvSpPr>
        <p:spPr>
          <a:xfrm>
            <a:off x="7023536" y="3219822"/>
            <a:ext cx="165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4A452A"/>
                </a:solidFill>
              </a:rPr>
              <a:t>veřejný sektor</a:t>
            </a:r>
          </a:p>
        </p:txBody>
      </p:sp>
      <p:pic>
        <p:nvPicPr>
          <p:cNvPr id="33" name="Obrázek 5" descr="NCA_C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715766"/>
            <a:ext cx="759894" cy="3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1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073E6FC-6EC4-B345-B21D-0F3742D4649F}" type="slidenum">
              <a:rPr lang="cs-CZ" sz="1200">
                <a:solidFill>
                  <a:srgbClr val="898989"/>
                </a:solidFill>
                <a:cs typeface="Arial" charset="0"/>
              </a:rPr>
              <a:pPr/>
              <a:t>4</a:t>
            </a:fld>
            <a:endParaRPr lang="cs-CZ" sz="120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302658"/>
              </p:ext>
            </p:extLst>
          </p:nvPr>
        </p:nvGraphicFramePr>
        <p:xfrm>
          <a:off x="323528" y="681541"/>
          <a:ext cx="8496944" cy="304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333019" y="339502"/>
            <a:ext cx="8784976" cy="54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Proč jsou klastry důležité pro českou ekonomiku?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5000" t="42058" r="14445" b="31934"/>
          <a:stretch/>
        </p:blipFill>
        <p:spPr>
          <a:xfrm>
            <a:off x="323528" y="3327834"/>
            <a:ext cx="8527350" cy="1458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43811" y="4785996"/>
            <a:ext cx="3095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http://</a:t>
            </a:r>
            <a:r>
              <a:rPr lang="en-US" dirty="0" err="1">
                <a:solidFill>
                  <a:srgbClr val="3366FF"/>
                </a:solidFill>
              </a:rPr>
              <a:t>www.clustermapping.us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54EF90DF-65A6-5748-ADD4-EAF799A5A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62" t="19201" r="22868" b="47199"/>
          <a:stretch/>
        </p:blipFill>
        <p:spPr>
          <a:xfrm>
            <a:off x="186644" y="1659377"/>
            <a:ext cx="3631470" cy="2320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845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KLASTRY - přes 25 let součástí světové ekonomiky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78305"/>
            <a:ext cx="3960440" cy="310191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sz="1800" b="1" u="sng" dirty="0"/>
              <a:t>Globální klastrová síť </a:t>
            </a:r>
          </a:p>
          <a:p>
            <a:pPr marL="0" indent="0">
              <a:buNone/>
            </a:pPr>
            <a:r>
              <a:rPr lang="en-US" sz="1400" b="1" dirty="0"/>
              <a:t>The Competitiveness Institute - TCI 2018 - </a:t>
            </a:r>
            <a:r>
              <a:rPr lang="en-US" sz="1400" dirty="0"/>
              <a:t>leading global conference on economic clusters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400" b="1" dirty="0"/>
          </a:p>
          <a:p>
            <a:pPr marL="263525" lvl="2" indent="0">
              <a:buNone/>
            </a:pPr>
            <a:r>
              <a:rPr lang="en-US" sz="1400" b="1" dirty="0"/>
              <a:t/>
            </a:r>
            <a:br>
              <a:rPr lang="en-US" sz="1400" b="1" dirty="0"/>
            </a:br>
            <a:endParaRPr lang="en-US" sz="1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6280706"/>
              </p:ext>
            </p:extLst>
          </p:nvPr>
        </p:nvGraphicFramePr>
        <p:xfrm>
          <a:off x="186644" y="3763223"/>
          <a:ext cx="8633828" cy="138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139952" y="878305"/>
            <a:ext cx="4896544" cy="32056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b="1" u="sng" dirty="0"/>
              <a:t>Klastrová politika Evropské komise, DG </a:t>
            </a:r>
            <a:r>
              <a:rPr lang="cs-CZ" sz="1800" b="1" u="sng" dirty="0" err="1"/>
              <a:t>Growth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en-US" sz="1400" b="1" dirty="0"/>
              <a:t>Unit F.2 </a:t>
            </a:r>
            <a:r>
              <a:rPr lang="mr-IN" sz="1400" b="1" dirty="0"/>
              <a:t>–</a:t>
            </a:r>
            <a:r>
              <a:rPr lang="en-US" sz="1400" b="1" dirty="0"/>
              <a:t> Clusters, Social Economy, Entrepreneurship and SMEs</a:t>
            </a:r>
            <a:endParaRPr lang="en-US" sz="1400" dirty="0"/>
          </a:p>
          <a:p>
            <a:pPr marL="7937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600" b="1" dirty="0">
                <a:solidFill>
                  <a:srgbClr val="A50021"/>
                </a:solidFill>
                <a:cs typeface="Arial"/>
              </a:rPr>
              <a:t>Evropské programy financování klastrových projektů</a:t>
            </a:r>
          </a:p>
          <a:p>
            <a:pPr marL="177800" indent="-16986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400" b="1" dirty="0">
                <a:solidFill>
                  <a:srgbClr val="0000CC"/>
                </a:solidFill>
                <a:cs typeface="Arial"/>
              </a:rPr>
              <a:t>COSME</a:t>
            </a:r>
            <a:r>
              <a:rPr lang="cs-CZ" sz="1400" dirty="0">
                <a:cs typeface="Arial"/>
              </a:rPr>
              <a:t> - </a:t>
            </a:r>
            <a:r>
              <a:rPr lang="en-GB" sz="1400" dirty="0">
                <a:cs typeface="Arial"/>
              </a:rPr>
              <a:t>Cluster Excellence Programme, Cluster Go International, European Strategic Cluster Partnerships for Smart Specialisation Investments</a:t>
            </a:r>
          </a:p>
          <a:p>
            <a:pPr marL="177800" indent="-16986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1419225" algn="l"/>
              </a:tabLst>
              <a:defRPr/>
            </a:pPr>
            <a:r>
              <a:rPr lang="en-US" sz="1400" b="1" dirty="0">
                <a:solidFill>
                  <a:srgbClr val="0000CC"/>
                </a:solidFill>
                <a:cs typeface="Arial"/>
              </a:rPr>
              <a:t>Danube Transnational </a:t>
            </a:r>
            <a:r>
              <a:rPr lang="da-DK" sz="1400" b="1" dirty="0">
                <a:solidFill>
                  <a:srgbClr val="0000CC"/>
                </a:solidFill>
                <a:cs typeface="Arial"/>
              </a:rPr>
              <a:t>Programme </a:t>
            </a:r>
            <a:br>
              <a:rPr lang="da-DK" sz="1400" b="1" dirty="0">
                <a:solidFill>
                  <a:srgbClr val="0000CC"/>
                </a:solidFill>
                <a:cs typeface="Arial"/>
              </a:rPr>
            </a:br>
            <a:r>
              <a:rPr lang="da-DK" sz="1400" b="1" dirty="0">
                <a:solidFill>
                  <a:srgbClr val="0000CC"/>
                </a:solidFill>
                <a:cs typeface="Arial"/>
              </a:rPr>
              <a:t>2014-2020  	</a:t>
            </a:r>
            <a:r>
              <a:rPr lang="da-DK" sz="1400" dirty="0">
                <a:solidFill>
                  <a:srgbClr val="C00000"/>
                </a:solidFill>
                <a:cs typeface="Arial"/>
              </a:rPr>
              <a:t>NCA - </a:t>
            </a:r>
            <a:r>
              <a:rPr lang="da-DK" sz="1400" dirty="0" err="1">
                <a:solidFill>
                  <a:srgbClr val="C00000"/>
                </a:solidFill>
                <a:cs typeface="Arial"/>
              </a:rPr>
              <a:t>DanuBioValNet</a:t>
            </a:r>
            <a:r>
              <a:rPr lang="da-DK" sz="1400" dirty="0">
                <a:solidFill>
                  <a:srgbClr val="C00000"/>
                </a:solidFill>
                <a:cs typeface="Arial"/>
              </a:rPr>
              <a:t> </a:t>
            </a:r>
          </a:p>
          <a:p>
            <a:pPr marL="177800" indent="-16986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tabLst>
                <a:tab pos="1419225" algn="l"/>
              </a:tabLst>
              <a:defRPr/>
            </a:pPr>
            <a:r>
              <a:rPr lang="en-GB" sz="1400" b="1" dirty="0">
                <a:solidFill>
                  <a:srgbClr val="0000CC"/>
                </a:solidFill>
                <a:cs typeface="Arial"/>
              </a:rPr>
              <a:t>Interreg Central Europe</a:t>
            </a:r>
            <a:r>
              <a:rPr lang="en-GB" sz="1400" dirty="0"/>
              <a:t> </a:t>
            </a:r>
            <a:r>
              <a:rPr lang="en-GB" sz="1400" b="1" dirty="0">
                <a:solidFill>
                  <a:srgbClr val="0000CC"/>
                </a:solidFill>
                <a:cs typeface="Arial"/>
              </a:rPr>
              <a:t>Programme</a:t>
            </a:r>
            <a:r>
              <a:rPr lang="en-US" sz="1400" b="1" dirty="0">
                <a:solidFill>
                  <a:srgbClr val="0000CC"/>
                </a:solidFill>
                <a:cs typeface="Arial"/>
              </a:rPr>
              <a:t/>
            </a:r>
            <a:br>
              <a:rPr lang="en-US" sz="1400" b="1" dirty="0">
                <a:solidFill>
                  <a:srgbClr val="0000CC"/>
                </a:solidFill>
                <a:cs typeface="Arial"/>
              </a:rPr>
            </a:br>
            <a:r>
              <a:rPr lang="en-US" sz="1400" b="1" dirty="0">
                <a:solidFill>
                  <a:srgbClr val="0000CC"/>
                </a:solidFill>
                <a:cs typeface="Arial"/>
              </a:rPr>
              <a:t>2020  	</a:t>
            </a:r>
            <a:r>
              <a:rPr lang="en-US" sz="1400" dirty="0">
                <a:solidFill>
                  <a:srgbClr val="C00000"/>
                </a:solidFill>
                <a:cs typeface="Arial"/>
              </a:rPr>
              <a:t>NCA </a:t>
            </a:r>
            <a:r>
              <a:rPr lang="mr-IN" sz="1400" dirty="0">
                <a:solidFill>
                  <a:srgbClr val="C00000"/>
                </a:solidFill>
              </a:rPr>
              <a:t>–</a:t>
            </a:r>
            <a:r>
              <a:rPr lang="en-US" sz="1400" dirty="0">
                <a:solidFill>
                  <a:srgbClr val="C00000"/>
                </a:solidFill>
                <a:cs typeface="Arial"/>
              </a:rPr>
              <a:t> KETGATE 		</a:t>
            </a:r>
          </a:p>
          <a:p>
            <a:pPr marL="177800" indent="-169863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b="1" dirty="0">
                <a:solidFill>
                  <a:srgbClr val="0000CC"/>
                </a:solidFill>
                <a:cs typeface="Arial"/>
              </a:rPr>
              <a:t>Horizon</a:t>
            </a:r>
            <a:r>
              <a:rPr lang="cs-CZ" sz="1400" b="1" dirty="0">
                <a:solidFill>
                  <a:srgbClr val="0000CC"/>
                </a:solidFill>
                <a:cs typeface="Arial"/>
              </a:rPr>
              <a:t> 2020 -</a:t>
            </a:r>
            <a:r>
              <a:rPr lang="cs-CZ" sz="1400" dirty="0">
                <a:cs typeface="Arial"/>
              </a:rPr>
              <a:t> INNOSUP-2018-2020</a:t>
            </a:r>
            <a:br>
              <a:rPr lang="cs-CZ" sz="1400" dirty="0">
                <a:cs typeface="Arial"/>
              </a:rPr>
            </a:br>
            <a:r>
              <a:rPr lang="cs-CZ" sz="1400" dirty="0">
                <a:cs typeface="Arial"/>
              </a:rPr>
              <a:t>- </a:t>
            </a:r>
            <a:r>
              <a:rPr lang="en-GB" sz="1400" dirty="0">
                <a:cs typeface="Arial"/>
              </a:rPr>
              <a:t>Cluster facilitated projects for new industrial value chains</a:t>
            </a:r>
          </a:p>
          <a:p>
            <a:pPr marL="7937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A50021"/>
                </a:solidFill>
                <a:cs typeface="Arial"/>
              </a:rPr>
              <a:t>European Cluster Policy Forum 2018: </a:t>
            </a:r>
          </a:p>
          <a:p>
            <a:pPr marL="177800" indent="-1714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1400" b="1" dirty="0">
                <a:solidFill>
                  <a:srgbClr val="0000CC"/>
                </a:solidFill>
                <a:cs typeface="Arial"/>
              </a:rPr>
              <a:t>Klastry jako nástroje realizace S3 a transformace průmyslu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69DF07F9-4BC4-6840-8080-27BC8536C05A}"/>
              </a:ext>
            </a:extLst>
          </p:cNvPr>
          <p:cNvSpPr txBox="1"/>
          <p:nvPr/>
        </p:nvSpPr>
        <p:spPr>
          <a:xfrm>
            <a:off x="944334" y="4781854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spc="80" dirty="0">
                <a:solidFill>
                  <a:srgbClr val="A50021"/>
                </a:solidFill>
                <a:cs typeface="Arial"/>
              </a:rPr>
              <a:t>Nový rámec evropské klastrové politiky</a:t>
            </a:r>
            <a:endParaRPr lang="cs-CZ" sz="1400" spc="80" dirty="0"/>
          </a:p>
        </p:txBody>
      </p:sp>
      <p:pic>
        <p:nvPicPr>
          <p:cNvPr id="9" name="Bild 46" descr="STAFF:Bioökonomie/Umwelt:DTP Proposal DanuBioValNet:01 DTP-Website Documents:Logos:DanuBioValNet:standard logo for printing - DanuBioValNet.pdf">
            <a:extLst>
              <a:ext uri="{FF2B5EF4-FFF2-40B4-BE49-F238E27FC236}">
                <a16:creationId xmlns="" xmlns:a16="http://schemas.microsoft.com/office/drawing/2014/main" id="{12750824-AC71-5744-8BD5-5597BA602A4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25938" b="24687"/>
          <a:stretch/>
        </p:blipFill>
        <p:spPr bwMode="auto">
          <a:xfrm>
            <a:off x="7311947" y="2032092"/>
            <a:ext cx="1508525" cy="577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d 7" descr="KETGATE_CMYK">
            <a:extLst>
              <a:ext uri="{FF2B5EF4-FFF2-40B4-BE49-F238E27FC236}">
                <a16:creationId xmlns="" xmlns:a16="http://schemas.microsoft.com/office/drawing/2014/main" id="{FCAF44D3-192F-9C46-BAF9-CEC974F26651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328" y="2626405"/>
            <a:ext cx="1152127" cy="490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0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72008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Klastrová politika 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/>
          </a:bodyPr>
          <a:lstStyle/>
          <a:p>
            <a:pPr marL="263525" indent="-263525">
              <a:buSzPct val="130000"/>
            </a:pPr>
            <a:r>
              <a:rPr lang="cs-CZ" sz="2000" b="1" dirty="0">
                <a:ln w="1905"/>
                <a:solidFill>
                  <a:srgbClr val="D65D6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let úspěchů národní klastrové politiky: MPO a CzechInvest/API </a:t>
            </a:r>
          </a:p>
          <a:p>
            <a:pPr marL="549275" lvl="1">
              <a:buFont typeface="Wingdings" charset="2"/>
              <a:buChar char="Ø"/>
            </a:pPr>
            <a:r>
              <a:rPr lang="cs-CZ" sz="1800" b="1" dirty="0"/>
              <a:t>2003 - založena první česká klastrová organizace – (MSSK) NSK</a:t>
            </a:r>
          </a:p>
          <a:p>
            <a:pPr marL="549275" lvl="1">
              <a:buFont typeface="Wingdings" charset="2"/>
              <a:buChar char="Ø"/>
            </a:pPr>
            <a:r>
              <a:rPr lang="cs-CZ" sz="1800" b="1" dirty="0"/>
              <a:t>Národní klastrová strategie 2005-2008 – usnesení vlády ČR</a:t>
            </a:r>
          </a:p>
          <a:p>
            <a:pPr marL="549275" lvl="1">
              <a:buFont typeface="Wingdings" charset="2"/>
              <a:buChar char="Ø"/>
            </a:pPr>
            <a:r>
              <a:rPr lang="cs-CZ" sz="1800" b="1" dirty="0"/>
              <a:t>Program SPOLUPRÁCE - Klastry OPPP, OPPI, OPPIK </a:t>
            </a:r>
            <a:r>
              <a:rPr lang="mr-IN" sz="1800" b="1" dirty="0">
                <a:solidFill>
                  <a:srgbClr val="008000"/>
                </a:solidFill>
              </a:rPr>
              <a:t>–</a:t>
            </a:r>
            <a:r>
              <a:rPr lang="cs-CZ" sz="1800" b="1" dirty="0">
                <a:solidFill>
                  <a:srgbClr val="008000"/>
                </a:solidFill>
              </a:rPr>
              <a:t> od r. 2004 podpořeno 132 projektů a proplaceno téměř 1,38 mld. Kč. Alokace OPPIK je cca 1,8 mld. Kč</a:t>
            </a:r>
          </a:p>
          <a:p>
            <a:pPr marL="263525" lvl="1" indent="0">
              <a:buNone/>
            </a:pPr>
            <a:endParaRPr lang="cs-CZ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63525" indent="-263525">
              <a:buSzPct val="130000"/>
            </a:pPr>
            <a:r>
              <a:rPr lang="cs-CZ" sz="2000" dirty="0">
                <a:ln w="1905"/>
                <a:solidFill>
                  <a:srgbClr val="D65D6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let platnosti certifikované metodiky pro </a:t>
            </a:r>
            <a:r>
              <a:rPr lang="cs-CZ" sz="2000" b="1" dirty="0">
                <a:ln w="1905"/>
                <a:solidFill>
                  <a:srgbClr val="D65D6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Regionální klastrovou politiku (FaME UTB) </a:t>
            </a:r>
            <a:r>
              <a:rPr lang="mr-IN" sz="2000" dirty="0">
                <a:ln w="1905"/>
                <a:solidFill>
                  <a:srgbClr val="D65D6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cs-CZ" sz="2000" dirty="0">
                <a:ln w="1905"/>
                <a:solidFill>
                  <a:srgbClr val="D65D6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2000" b="1" u="sng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návod pro kraje, jak využít klastry pro svůj rozvoj:</a:t>
            </a:r>
          </a:p>
          <a:p>
            <a:pPr marL="549275" lvl="1">
              <a:buClr>
                <a:srgbClr val="660066"/>
              </a:buClr>
              <a:buSzPct val="100000"/>
              <a:buFont typeface="Wingdings" charset="2"/>
              <a:buChar char="Ø"/>
            </a:pPr>
            <a:r>
              <a:rPr lang="cs-CZ" sz="1600" b="1" dirty="0"/>
              <a:t>Zřízení kompetentního pracoviště pro rozvoj klastrů a monitoring výkonnosti klastrových organizací</a:t>
            </a:r>
          </a:p>
          <a:p>
            <a:pPr marL="549275" lvl="1">
              <a:buClr>
                <a:srgbClr val="660066"/>
              </a:buClr>
              <a:buSzPct val="100000"/>
              <a:buFont typeface="Wingdings" charset="2"/>
              <a:buChar char="Ø"/>
            </a:pPr>
            <a:r>
              <a:rPr lang="cs-CZ" sz="1600" b="1" dirty="0"/>
              <a:t>Finanční zdroje na mapování klastrů, studii proveditelnosti založení klastrové organizace a její inkubaci </a:t>
            </a:r>
            <a:r>
              <a:rPr lang="mr-IN" sz="1600" b="1" dirty="0"/>
              <a:t>–</a:t>
            </a:r>
            <a:r>
              <a:rPr lang="cs-CZ" sz="1600" b="1" dirty="0"/>
              <a:t> ZÚROČENÍ POTENCIÁLU KRAJŮ</a:t>
            </a:r>
            <a:endParaRPr lang="cs-CZ" sz="1400" b="1" dirty="0">
              <a:solidFill>
                <a:srgbClr val="0000FF"/>
              </a:solidFill>
            </a:endParaRPr>
          </a:p>
          <a:p>
            <a:pPr marL="549275" lvl="1">
              <a:buClr>
                <a:srgbClr val="660066"/>
              </a:buClr>
              <a:buSzPct val="100000"/>
              <a:buFont typeface="Wingdings" charset="2"/>
              <a:buChar char="Ø"/>
            </a:pPr>
            <a:r>
              <a:rPr lang="cs-CZ" sz="1600" b="1" dirty="0"/>
              <a:t>Klastry jako pilíře SMART specializací kraje</a:t>
            </a:r>
          </a:p>
        </p:txBody>
      </p:sp>
    </p:spTree>
    <p:extLst>
      <p:ext uri="{BB962C8B-B14F-4D97-AF65-F5344CB8AC3E}">
        <p14:creationId xmlns:p14="http://schemas.microsoft.com/office/powerpoint/2010/main" val="15853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75806"/>
            <a:ext cx="9126241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1700213" indent="-263525"/>
            <a:r>
              <a:rPr lang="cs-CZ" sz="2000" b="1" dirty="0">
                <a:solidFill>
                  <a:srgbClr val="C00000"/>
                </a:solidFill>
              </a:rPr>
              <a:t>-   PARTNER PRO IMPLEMENTACI REGIONÁLNÍ KLASTROVÉ POLITIKY</a:t>
            </a:r>
          </a:p>
          <a:p>
            <a:pPr marL="1797050" indent="-273050">
              <a:buClr>
                <a:srgbClr val="660066"/>
              </a:buClr>
              <a:buSzPct val="100000"/>
              <a:buFont typeface="Zapf Dingbats" charset="0"/>
              <a:buChar char="✔"/>
            </a:pPr>
            <a:r>
              <a:rPr lang="cs-CZ" sz="1600" dirty="0"/>
              <a:t>Mapování a analýzy přirozených klastrů </a:t>
            </a:r>
          </a:p>
          <a:p>
            <a:pPr marL="1797050" indent="-273050">
              <a:buClr>
                <a:srgbClr val="660066"/>
              </a:buClr>
              <a:buSzPct val="100000"/>
              <a:buFont typeface="Zapf Dingbats" charset="0"/>
              <a:buChar char="✔"/>
            </a:pPr>
            <a:r>
              <a:rPr lang="cs-CZ" sz="1600" dirty="0"/>
              <a:t>Facilitace identifikovaných aktérů klastrových iniciativ</a:t>
            </a:r>
          </a:p>
          <a:p>
            <a:pPr marL="1797050" indent="-273050">
              <a:buClr>
                <a:srgbClr val="660066"/>
              </a:buClr>
              <a:buSzPct val="100000"/>
              <a:buFont typeface="Zapf Dingbats" charset="0"/>
              <a:buChar char="✔"/>
            </a:pPr>
            <a:r>
              <a:rPr lang="cs-CZ" sz="1600" dirty="0"/>
              <a:t>Zpracování studie proveditelnosti pro založení a rozvoj klastrové organizace</a:t>
            </a:r>
          </a:p>
          <a:p>
            <a:pPr marL="1797050" indent="-273050">
              <a:buClr>
                <a:srgbClr val="660066"/>
              </a:buClr>
              <a:buSzPct val="100000"/>
              <a:buFont typeface="Zapf Dingbats" charset="0"/>
              <a:buChar char="✔"/>
            </a:pPr>
            <a:r>
              <a:rPr lang="cs-CZ" sz="1600" dirty="0">
                <a:sym typeface="Zapf Dingbats"/>
              </a:rPr>
              <a:t>V</a:t>
            </a:r>
            <a:r>
              <a:rPr lang="cs-CZ" sz="1600" dirty="0"/>
              <a:t>zdělávání regionálních klastrových stakeholderů</a:t>
            </a:r>
          </a:p>
          <a:p>
            <a:pPr marL="177800">
              <a:buClr>
                <a:srgbClr val="660066"/>
              </a:buClr>
              <a:buSzPct val="150000"/>
            </a:pPr>
            <a:endParaRPr lang="cs-CZ" sz="1600" b="1" dirty="0"/>
          </a:p>
          <a:p>
            <a:pPr marL="177800">
              <a:buSzPct val="150000"/>
            </a:pPr>
            <a:endParaRPr lang="cs-CZ" sz="1400" b="1" dirty="0"/>
          </a:p>
        </p:txBody>
      </p:sp>
      <p:sp>
        <p:nvSpPr>
          <p:cNvPr id="24" name="TextovéPole 13"/>
          <p:cNvSpPr txBox="1">
            <a:spLocks noChangeArrowheads="1"/>
          </p:cNvSpPr>
          <p:nvPr/>
        </p:nvSpPr>
        <p:spPr bwMode="auto">
          <a:xfrm>
            <a:off x="3484" y="699542"/>
            <a:ext cx="9144000" cy="22322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77800" algn="ctr" eaLnBrk="1" hangingPunct="1">
              <a:lnSpc>
                <a:spcPct val="90000"/>
              </a:lnSpc>
            </a:pPr>
            <a:r>
              <a:rPr lang="cs-CZ" sz="2000" b="1" dirty="0">
                <a:ln w="1905"/>
                <a:solidFill>
                  <a:srgbClr val="7DBB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10 let aktivního působení </a:t>
            </a:r>
            <a:r>
              <a:rPr lang="cs-C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BBB36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200" b="1" dirty="0">
                <a:ln w="1905"/>
                <a:solidFill>
                  <a:srgbClr val="3135A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Národní klastrové asociace </a:t>
            </a:r>
            <a:r>
              <a:rPr lang="cs-CZ" sz="2000" b="1" dirty="0">
                <a:ln w="1905"/>
                <a:solidFill>
                  <a:srgbClr val="7DBB2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pro udržitelný rozvoj klastrových organizací v ČR</a:t>
            </a:r>
            <a:endParaRPr lang="cs-C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CCC2A"/>
              </a:solidFill>
              <a:latin typeface="+mn-lt"/>
              <a:ea typeface="+mn-ea"/>
              <a:cs typeface="+mn-cs"/>
            </a:endParaRPr>
          </a:p>
          <a:p>
            <a:pPr marL="444500" indent="-266700" eaLnBrk="1" hangingPunct="1">
              <a:spcBef>
                <a:spcPts val="600"/>
              </a:spcBef>
              <a:buClr>
                <a:srgbClr val="40A12F"/>
              </a:buClr>
              <a:buSzPct val="100000"/>
              <a:buFont typeface="Wingdings" charset="2"/>
              <a:buChar char="§"/>
              <a:defRPr/>
            </a:pPr>
            <a:r>
              <a:rPr lang="cs-CZ" dirty="0">
                <a:latin typeface="+mn-lt"/>
                <a:ea typeface="+mn-ea"/>
                <a:cs typeface="+mn-cs"/>
              </a:rPr>
              <a:t>Budování členské základny: </a:t>
            </a:r>
            <a:r>
              <a:rPr lang="cs-CZ" sz="1400" b="1" dirty="0">
                <a:latin typeface="+mn-lt"/>
                <a:ea typeface="+mn-ea"/>
                <a:cs typeface="+mn-cs"/>
              </a:rPr>
              <a:t>klastrové organizace + univerzity + instituce rozvojové a inovační infrastruktury</a:t>
            </a:r>
          </a:p>
          <a:p>
            <a:pPr marL="444500" indent="-266700" eaLnBrk="1" hangingPunct="1">
              <a:spcBef>
                <a:spcPts val="600"/>
              </a:spcBef>
              <a:buClr>
                <a:srgbClr val="40A12F"/>
              </a:buClr>
              <a:buSzPct val="100000"/>
              <a:buFont typeface="Wingdings" charset="2"/>
              <a:buChar char="§"/>
              <a:defRPr/>
            </a:pPr>
            <a:r>
              <a:rPr lang="cs-CZ" dirty="0">
                <a:latin typeface="+mn-lt"/>
                <a:ea typeface="+mn-ea"/>
                <a:cs typeface="+mn-cs"/>
              </a:rPr>
              <a:t>Optimalizace klastrových politik: </a:t>
            </a:r>
            <a:r>
              <a:rPr lang="cs-CZ" sz="1400" b="1" dirty="0">
                <a:latin typeface="+mn-lt"/>
                <a:ea typeface="+mn-ea"/>
                <a:cs typeface="+mn-cs"/>
              </a:rPr>
              <a:t>metodika a asistence při jejich implementaci v krajích</a:t>
            </a:r>
          </a:p>
          <a:p>
            <a:pPr marL="444500" indent="-266700" eaLnBrk="1" hangingPunct="1">
              <a:spcBef>
                <a:spcPts val="600"/>
              </a:spcBef>
              <a:buClr>
                <a:srgbClr val="40A12F"/>
              </a:buClr>
              <a:buSzPct val="100000"/>
              <a:buFont typeface="Wingdings" charset="2"/>
              <a:buChar char="§"/>
              <a:defRPr/>
            </a:pPr>
            <a:r>
              <a:rPr lang="cs-CZ" dirty="0">
                <a:latin typeface="+mn-lt"/>
                <a:ea typeface="+mn-ea"/>
                <a:cs typeface="+mn-cs"/>
              </a:rPr>
              <a:t>Propagace koncepce klastrů a výsledků členů NCA: </a:t>
            </a:r>
            <a:r>
              <a:rPr lang="cs-CZ" sz="1400" b="1" dirty="0">
                <a:latin typeface="+mn-lt"/>
                <a:ea typeface="+mn-ea"/>
                <a:cs typeface="+mn-cs"/>
              </a:rPr>
              <a:t>DNY KLASTRŮ V KRAJÍCH ČR</a:t>
            </a:r>
            <a:endParaRPr lang="cs-CZ" sz="1400" dirty="0">
              <a:latin typeface="+mn-lt"/>
              <a:ea typeface="+mn-ea"/>
              <a:cs typeface="+mn-cs"/>
            </a:endParaRPr>
          </a:p>
          <a:p>
            <a:pPr marL="444500" indent="-266700" eaLnBrk="1" hangingPunct="1">
              <a:spcBef>
                <a:spcPts val="600"/>
              </a:spcBef>
              <a:buClr>
                <a:srgbClr val="40A12F"/>
              </a:buClr>
              <a:buSzPct val="100000"/>
              <a:buFont typeface="Wingdings" charset="2"/>
              <a:buChar char="§"/>
              <a:defRPr/>
            </a:pPr>
            <a:r>
              <a:rPr lang="cs-CZ" dirty="0">
                <a:latin typeface="+mn-lt"/>
                <a:ea typeface="+mn-ea"/>
                <a:cs typeface="+mn-cs"/>
              </a:rPr>
              <a:t>Účast ve strategických evropských projektech a rozvoj mezinárodní spolupráce </a:t>
            </a:r>
            <a:r>
              <a:rPr lang="mr-IN" sz="1400" b="1" dirty="0">
                <a:latin typeface="+mn-lt"/>
                <a:ea typeface="+mn-ea"/>
                <a:cs typeface="+mn-cs"/>
              </a:rPr>
              <a:t>–</a:t>
            </a:r>
            <a:r>
              <a:rPr lang="cs-CZ" sz="1400" b="1" dirty="0">
                <a:latin typeface="+mn-lt"/>
                <a:ea typeface="+mn-ea"/>
                <a:cs typeface="+mn-cs"/>
              </a:rPr>
              <a:t> nové impulzy </a:t>
            </a:r>
            <a:r>
              <a:rPr lang="cs-CZ" sz="1400" b="1" dirty="0">
                <a:latin typeface="Arial Narrow"/>
                <a:ea typeface="+mn-ea"/>
                <a:cs typeface="Arial Narrow"/>
              </a:rPr>
              <a:t>pro</a:t>
            </a:r>
            <a:r>
              <a:rPr lang="cs-CZ" sz="1400" b="1" dirty="0">
                <a:latin typeface="+mn-lt"/>
                <a:ea typeface="+mn-ea"/>
                <a:cs typeface="+mn-cs"/>
              </a:rPr>
              <a:t> ČR  - bioekonomika, </a:t>
            </a:r>
            <a:r>
              <a:rPr lang="cs-CZ" sz="1400" b="1" dirty="0" err="1">
                <a:latin typeface="+mn-lt"/>
                <a:ea typeface="+mn-ea"/>
                <a:cs typeface="+mn-cs"/>
              </a:rPr>
              <a:t>KETs</a:t>
            </a:r>
            <a:r>
              <a:rPr lang="cs-CZ" sz="1400" b="1" dirty="0">
                <a:latin typeface="+mn-lt"/>
                <a:ea typeface="+mn-ea"/>
                <a:cs typeface="+mn-cs"/>
              </a:rPr>
              <a:t>, …</a:t>
            </a:r>
            <a:endParaRPr lang="en-GB" sz="1400" dirty="0">
              <a:latin typeface="Arial Narrow"/>
              <a:cs typeface="Arial Narrow"/>
            </a:endParaRPr>
          </a:p>
          <a:p>
            <a:pPr marL="177800" eaLnBrk="1" hangingPunct="1">
              <a:spcBef>
                <a:spcPts val="600"/>
              </a:spcBef>
              <a:buClr>
                <a:srgbClr val="40A12F"/>
              </a:buClr>
              <a:buSzPct val="100000"/>
              <a:defRPr/>
            </a:pPr>
            <a:r>
              <a:rPr lang="cs-CZ" sz="1400" b="1" dirty="0">
                <a:latin typeface="+mn-lt"/>
                <a:ea typeface="+mn-ea"/>
                <a:cs typeface="+mn-cs"/>
              </a:rPr>
              <a:t> </a:t>
            </a:r>
          </a:p>
          <a:p>
            <a:pPr marL="177800" eaLnBrk="1" hangingPunct="1">
              <a:spcBef>
                <a:spcPts val="600"/>
              </a:spcBef>
              <a:buClr>
                <a:srgbClr val="40A12F"/>
              </a:buClr>
              <a:buSzPct val="100000"/>
              <a:defRPr/>
            </a:pPr>
            <a:endParaRPr lang="cs-CZ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C:\Users\komarek\OneDrive\Nanoprogres\_Rozvoj klastru\Marketing a Branding\Loga\NCA\N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1208795" cy="5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03648" y="123478"/>
            <a:ext cx="6912768" cy="54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s-ES_tradnl" sz="2800" b="1" dirty="0">
                <a:solidFill>
                  <a:srgbClr val="C00000"/>
                </a:solidFill>
              </a:rPr>
              <a:t>-  </a:t>
            </a:r>
            <a:r>
              <a:rPr lang="cs-CZ" sz="2800" b="1" dirty="0">
                <a:solidFill>
                  <a:srgbClr val="C00000"/>
                </a:solidFill>
              </a:rPr>
              <a:t>Partner pro rozvoj klastrové koncepce</a:t>
            </a:r>
            <a:r>
              <a:rPr lang="es-ES_tradnl" sz="2800" b="1" dirty="0">
                <a:solidFill>
                  <a:srgbClr val="C00000"/>
                </a:solidFill>
              </a:rPr>
              <a:t> v ČR</a:t>
            </a:r>
            <a:endParaRPr lang="cs-CZ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komarek\OneDrive\Nanoprogres\_Rozvoj klastru\Marketing a Branding\Loga\NCA\N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4" y="3147814"/>
            <a:ext cx="1208795" cy="5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A96B0651-0657-B84C-A423-695E3B5A1A69}"/>
              </a:ext>
            </a:extLst>
          </p:cNvPr>
          <p:cNvSpPr txBox="1"/>
          <p:nvPr/>
        </p:nvSpPr>
        <p:spPr>
          <a:xfrm>
            <a:off x="0" y="4587974"/>
            <a:ext cx="90364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Výsledek spolupráce NCA a RIS3 Olomouckého kraje – vznik </a:t>
            </a:r>
            <a:r>
              <a:rPr lang="cs-CZ" b="1" dirty="0"/>
              <a:t>Českého optického klastru </a:t>
            </a:r>
            <a:r>
              <a:rPr lang="cs-CZ" dirty="0"/>
              <a:t>- 2017 </a:t>
            </a:r>
          </a:p>
        </p:txBody>
      </p:sp>
    </p:spTree>
    <p:extLst>
      <p:ext uri="{BB962C8B-B14F-4D97-AF65-F5344CB8AC3E}">
        <p14:creationId xmlns:p14="http://schemas.microsoft.com/office/powerpoint/2010/main" val="19017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marek\OneDrive\Nanoprogres\_Rozvoj klastru\Akce a události\160607 Konference - MSD IT GIC\Inspirace\mapa c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9" y="976892"/>
            <a:ext cx="4698894" cy="28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510511" y="987574"/>
            <a:ext cx="2592288" cy="1419619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Bezpečnostně technologický klastr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Havířovsko-karvinský </a:t>
            </a:r>
            <a:r>
              <a:rPr lang="en-GB" sz="10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kovo</a:t>
            </a:r>
            <a:r>
              <a:rPr lang="en-GB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0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klastr</a:t>
            </a:r>
            <a:endParaRPr lang="en-GB" sz="1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Cluster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Klastr</a:t>
            </a:r>
            <a:r>
              <a:rPr lang="en-GB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aditivní výroby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SINEC-Klastr soc. inovací a podniků 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 automobilový klastr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Národní energetický klastr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Národní dřevařský klastr</a:t>
            </a:r>
            <a:endParaRPr lang="en-GB" sz="1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Národní strojírenský klastr</a:t>
            </a:r>
          </a:p>
        </p:txBody>
      </p:sp>
      <p:sp>
        <p:nvSpPr>
          <p:cNvPr id="5" name="Obdélník 4"/>
          <p:cNvSpPr/>
          <p:nvPr/>
        </p:nvSpPr>
        <p:spPr>
          <a:xfrm>
            <a:off x="5890472" y="3127163"/>
            <a:ext cx="2664296" cy="650178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Moravský letecký klastr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Plastikářský klastr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Zlínský kreativní klastr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Česko-slovenský průmyslový klastr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81761" y="824987"/>
            <a:ext cx="1428750" cy="95795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ETIK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cs-CZ" sz="10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Hi-Tech</a:t>
            </a: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inovační klastr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GB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NANO</a:t>
            </a: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PROGRESS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Zemědělský klastr </a:t>
            </a:r>
            <a:r>
              <a:rPr lang="en-GB" sz="10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ORLICKO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63046" y="662485"/>
            <a:ext cx="1343638" cy="496290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n-GB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Czech Stone Cluster 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en-GB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OMNIPACK</a:t>
            </a:r>
            <a:r>
              <a:rPr lang="en-GB" sz="9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699792" y="704348"/>
            <a:ext cx="1178719" cy="496290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 eaLnBrk="0" hangingPunct="0">
              <a:buFont typeface="Arial" pitchFamily="34" charset="0"/>
              <a:buChar char="•"/>
              <a:defRPr/>
            </a:pPr>
            <a:r>
              <a:rPr lang="en-GB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CLUTEX</a:t>
            </a:r>
          </a:p>
          <a:p>
            <a:pPr marL="87313" indent="-87313" eaLnBrk="0" hangingPunct="0">
              <a:buFont typeface="Arial" pitchFamily="34" charset="0"/>
              <a:buChar char="•"/>
              <a:defRPr/>
            </a:pPr>
            <a:r>
              <a:rPr lang="en-GB" sz="10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CzecHemp</a:t>
            </a:r>
            <a:endParaRPr lang="cs-CZ" sz="1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endParaRPr lang="cs-CZ" sz="1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31640" y="987575"/>
            <a:ext cx="1368152" cy="342401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 eaLnBrk="0" hangingPunct="0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Český a moravský sklářský klastr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21779" y="1419623"/>
            <a:ext cx="1296647" cy="1111843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cs-CZ" sz="1000" b="1" dirty="0" err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Atomex</a:t>
            </a: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000" b="1" dirty="0" err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group</a:t>
            </a:r>
            <a:endParaRPr lang="cs-CZ" sz="1000" b="1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en-GB" sz="10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Czech</a:t>
            </a: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Bio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Česká peleta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cs-CZ" sz="1000" b="1" dirty="0" err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Bioklastr</a:t>
            </a:r>
            <a:endParaRPr lang="cs-CZ" sz="1000" b="1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STAR cluster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EWIC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cs-CZ" sz="1000" b="1" dirty="0" err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CzechImplant</a:t>
            </a:r>
            <a:endParaRPr lang="cs-CZ" sz="1000" b="1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55963" y="2773025"/>
            <a:ext cx="1881908" cy="280846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>
              <a:lnSpc>
                <a:spcPct val="80000"/>
              </a:lnSpc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Klastr Mechatronika</a:t>
            </a:r>
          </a:p>
          <a:p>
            <a:pPr marL="87313" indent="-87313">
              <a:lnSpc>
                <a:spcPct val="80000"/>
              </a:lnSpc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Klastr Chytrý Plzeňský kraj</a:t>
            </a:r>
            <a:endParaRPr lang="en-GB" sz="1000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51520" y="3326781"/>
            <a:ext cx="2304256" cy="650178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Czech </a:t>
            </a:r>
            <a:r>
              <a:rPr lang="cs-CZ" sz="1000" b="1" dirty="0" err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Cloud</a:t>
            </a: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Cluster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Czech Smart City Cluster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en-GB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GMC - strojírenství</a:t>
            </a:r>
            <a:endParaRPr lang="en-GB" sz="1000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Regionální </a:t>
            </a: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potravinářský klastr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627783" y="3723878"/>
            <a:ext cx="1546799" cy="496290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Czech IT Cluster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Klastr přesného strojírenství Vysočina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261130" y="3742077"/>
            <a:ext cx="2543118" cy="95795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87313" indent="-87313">
              <a:buFont typeface="Arial" pitchFamily="34" charset="0"/>
              <a:buChar char="•"/>
              <a:defRPr/>
            </a:pPr>
            <a:r>
              <a:rPr lang="en-GB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 </a:t>
            </a:r>
            <a:r>
              <a:rPr lang="en-GB" sz="1000" b="1" dirty="0" err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Hydro&amp;Energy</a:t>
            </a:r>
            <a:endParaRPr lang="cs-CZ" sz="10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 err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Industry</a:t>
            </a: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Cluster 4.0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Klastr českých nábytkářů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Network Security Monitoring Cluster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Elektra – City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cs-CZ" sz="1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Inovace </a:t>
            </a:r>
            <a:r>
              <a:rPr lang="cs-CZ" sz="1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dopravě</a:t>
            </a:r>
            <a:endParaRPr lang="en-GB" sz="10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39752" y="1347614"/>
            <a:ext cx="874940" cy="74744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cxnSpLocks/>
          </p:cNvCxnSpPr>
          <p:nvPr/>
        </p:nvCxnSpPr>
        <p:spPr>
          <a:xfrm>
            <a:off x="1403648" y="1995686"/>
            <a:ext cx="1656186" cy="28803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>
            <a:cxnSpLocks/>
          </p:cNvCxnSpPr>
          <p:nvPr/>
        </p:nvCxnSpPr>
        <p:spPr>
          <a:xfrm>
            <a:off x="3401108" y="1098564"/>
            <a:ext cx="206671" cy="35856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>
            <a:cxnSpLocks/>
          </p:cNvCxnSpPr>
          <p:nvPr/>
        </p:nvCxnSpPr>
        <p:spPr>
          <a:xfrm flipH="1">
            <a:off x="4229104" y="1147326"/>
            <a:ext cx="64052" cy="54802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 flipV="1">
            <a:off x="1835696" y="2543509"/>
            <a:ext cx="569303" cy="24161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 flipH="1">
            <a:off x="4572008" y="1457128"/>
            <a:ext cx="509753" cy="82052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 flipH="1">
            <a:off x="5877531" y="2095061"/>
            <a:ext cx="632980" cy="45160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>
            <a:cxnSpLocks/>
          </p:cNvCxnSpPr>
          <p:nvPr/>
        </p:nvCxnSpPr>
        <p:spPr>
          <a:xfrm flipH="1" flipV="1">
            <a:off x="5220074" y="2643761"/>
            <a:ext cx="1224134" cy="12926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59" name="Obdélník 2058"/>
          <p:cNvSpPr/>
          <p:nvPr/>
        </p:nvSpPr>
        <p:spPr>
          <a:xfrm>
            <a:off x="6495556" y="2601824"/>
            <a:ext cx="1410990" cy="342401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33338" indent="-33338">
              <a:buFont typeface="Arial" pitchFamily="34" charset="0"/>
              <a:buChar char="•"/>
              <a:defRPr/>
            </a:pPr>
            <a:r>
              <a:rPr lang="cs-CZ" sz="1000" b="1" dirty="0" err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MedChemBio</a:t>
            </a:r>
            <a:endParaRPr lang="cs-CZ" sz="10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3338" indent="-33338">
              <a:buFont typeface="Arial" pitchFamily="34" charset="0"/>
              <a:buChar char="•"/>
              <a:defRPr/>
            </a:pPr>
            <a:r>
              <a:rPr lang="cs-CZ" sz="1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Český optický klastr</a:t>
            </a:r>
          </a:p>
        </p:txBody>
      </p:sp>
      <p:cxnSp>
        <p:nvCxnSpPr>
          <p:cNvPr id="88" name="Přímá spojnice se šipkou 87"/>
          <p:cNvCxnSpPr/>
          <p:nvPr/>
        </p:nvCxnSpPr>
        <p:spPr>
          <a:xfrm flipH="1" flipV="1">
            <a:off x="5436100" y="3075808"/>
            <a:ext cx="396041" cy="25097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0" name="Přímá spojnice se šipkou 89"/>
          <p:cNvCxnSpPr>
            <a:cxnSpLocks/>
          </p:cNvCxnSpPr>
          <p:nvPr/>
        </p:nvCxnSpPr>
        <p:spPr>
          <a:xfrm flipH="1" flipV="1">
            <a:off x="4716020" y="3075806"/>
            <a:ext cx="32909" cy="63286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3" name="Přímá spojnice se šipkou 92"/>
          <p:cNvCxnSpPr>
            <a:cxnSpLocks/>
          </p:cNvCxnSpPr>
          <p:nvPr/>
        </p:nvCxnSpPr>
        <p:spPr>
          <a:xfrm flipV="1">
            <a:off x="3747758" y="2913448"/>
            <a:ext cx="176925" cy="81043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5" name="Přímá spojnice se šipkou 94"/>
          <p:cNvCxnSpPr>
            <a:cxnSpLocks/>
          </p:cNvCxnSpPr>
          <p:nvPr/>
        </p:nvCxnSpPr>
        <p:spPr>
          <a:xfrm flipV="1">
            <a:off x="2037871" y="3219822"/>
            <a:ext cx="733929" cy="43204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07504" y="23015"/>
            <a:ext cx="88569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600" b="1" dirty="0" err="1">
                <a:solidFill>
                  <a:srgbClr val="0000FF"/>
                </a:solidFill>
              </a:rPr>
              <a:t>Klastrov</a:t>
            </a:r>
            <a:r>
              <a:rPr lang="cs-CZ" sz="2600" b="1" dirty="0" err="1">
                <a:solidFill>
                  <a:srgbClr val="0000FF"/>
                </a:solidFill>
              </a:rPr>
              <a:t>é</a:t>
            </a:r>
            <a:r>
              <a:rPr lang="cs-CZ" sz="2600" b="1" dirty="0">
                <a:solidFill>
                  <a:srgbClr val="0000FF"/>
                </a:solidFill>
              </a:rPr>
              <a:t> organizace v ČR</a:t>
            </a:r>
            <a:endParaRPr lang="cs-CZ" sz="2600" dirty="0">
              <a:solidFill>
                <a:srgbClr val="0000FF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35696" y="546235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WASTen</a:t>
            </a:r>
            <a:endParaRPr lang="cs-CZ" sz="1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Přímá spojnice se šipkou 10"/>
          <p:cNvCxnSpPr>
            <a:stCxn id="2" idx="2"/>
          </p:cNvCxnSpPr>
          <p:nvPr/>
        </p:nvCxnSpPr>
        <p:spPr>
          <a:xfrm>
            <a:off x="2339752" y="792456"/>
            <a:ext cx="648072" cy="664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34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523</Words>
  <Application>Microsoft Office PowerPoint</Application>
  <PresentationFormat>Předvádění na obrazovce (16:9)</PresentationFormat>
  <Paragraphs>127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Arial Narrow</vt:lpstr>
      <vt:lpstr>Avenir Next Condensed</vt:lpstr>
      <vt:lpstr>Calibri</vt:lpstr>
      <vt:lpstr>Mangal</vt:lpstr>
      <vt:lpstr>Tahoma</vt:lpstr>
      <vt:lpstr>Wingdings</vt:lpstr>
      <vt:lpstr>Zapf Dingbats</vt:lpstr>
      <vt:lpstr>Motiv systému Office</vt:lpstr>
      <vt:lpstr>Den klastrů v Plzeňském kraji</vt:lpstr>
      <vt:lpstr>Spolupráce v klastrech přináší plody </vt:lpstr>
      <vt:lpstr>Prezentace aplikace PowerPoint</vt:lpstr>
      <vt:lpstr>Prezentace aplikace PowerPoint</vt:lpstr>
      <vt:lpstr>KLASTRY - přes 25 let součástí světové ekonomiky</vt:lpstr>
      <vt:lpstr>Klastrová politika ČR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Komárek Luboš</dc:creator>
  <cp:lastModifiedBy>Meeting Point</cp:lastModifiedBy>
  <cp:revision>96</cp:revision>
  <dcterms:created xsi:type="dcterms:W3CDTF">2016-09-05T05:33:32Z</dcterms:created>
  <dcterms:modified xsi:type="dcterms:W3CDTF">2018-10-18T09:30:29Z</dcterms:modified>
</cp:coreProperties>
</file>