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78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29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1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22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87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16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0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34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36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9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BDA96-809E-4709-89D0-FA3C380E035D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6501-CBA0-4946-8892-9B89ECF67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8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ionalobservatories.eu/" TargetMode="External"/><Relationship Id="rId3" Type="http://schemas.openxmlformats.org/officeDocument/2006/relationships/hyperlink" Target="mailto:smartw@rek.zcu.cz" TargetMode="External"/><Relationship Id="rId7" Type="http://schemas.openxmlformats.org/officeDocument/2006/relationships/hyperlink" Target="http://www.interreg-central.eu/Content.Node/SMART-watc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regionalobservatories/" TargetMode="External"/><Relationship Id="rId5" Type="http://schemas.openxmlformats.org/officeDocument/2006/relationships/hyperlink" Target="mailto:smart_watch@gapr.pl" TargetMode="External"/><Relationship Id="rId4" Type="http://schemas.openxmlformats.org/officeDocument/2006/relationships/hyperlink" Target="https://smartwatch.zcu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72" y="61377"/>
            <a:ext cx="4123065" cy="67276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131" cy="9858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7209" y="1837426"/>
            <a:ext cx="45461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Prezentace projektu </a:t>
            </a:r>
            <a:r>
              <a:rPr lang="cs-CZ" sz="2400" dirty="0" err="1" smtClean="0"/>
              <a:t>SMART_watch</a:t>
            </a:r>
            <a:endParaRPr lang="cs-CZ" sz="2400" dirty="0" smtClean="0"/>
          </a:p>
          <a:p>
            <a:pPr algn="just"/>
            <a:endParaRPr lang="cs-CZ" sz="1400" dirty="0" smtClean="0"/>
          </a:p>
          <a:p>
            <a:pPr algn="just"/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Regionální observatoře oborového zaměření inteligentních trhů v oblasti střední Evropy, určené ke sledování technologických trendů a vývoje trhu v oblasti inteligentních specializací.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sz="1200" dirty="0" smtClean="0"/>
              <a:t>Partner projektu v ČR: Západočeská univerzita v Plzni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3601" y="6419656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V Plzni, dne 18.10.2018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805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36430" y="1380219"/>
            <a:ext cx="847114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Západočeská univerzita v Plzni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v červnu 2017 zapojila jako partner do mezinárodního projektu </a:t>
            </a:r>
            <a:r>
              <a:rPr lang="cs-CZ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SMART_watch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Tento projekt je společně realizován na území střední Evropy (Rakousko, Česká republika, Maďarsko, Polsko, Slovinsko, Německo a Itálie). </a:t>
            </a:r>
          </a:p>
          <a:p>
            <a:pPr algn="just">
              <a:spcAft>
                <a:spcPts val="600"/>
              </a:spcAft>
            </a:pP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je zlepšit stávající situaci vytvořením jednotného monitorovacího systému regionálních inovačních strategií (RIS) jednotlivých regionů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sjednocením shromážděných dat různé struktury a vytvořením společné metodiky a benchmarkingových nástrojů pro potřeby tzv. „</a:t>
            </a: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Specialization - Chytré specializace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  <a:p>
            <a:pPr algn="just">
              <a:spcAft>
                <a:spcPts val="600"/>
              </a:spcAft>
            </a:pP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Chytrá specializace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znamená jednotnou specifikaci pravidel a oblastí, které zohledňují silné stránky a konkurenční výhody daného regionu v oblasti střední Evropy.</a:t>
            </a:r>
          </a:p>
          <a:p>
            <a:pPr algn="just">
              <a:spcAft>
                <a:spcPts val="6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tímto účelem byly vydefinovány tzv. „</a:t>
            </a: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Regionální observatoře oborového zaměření inteligentních trhů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 určené ke sledování technologických trendů a vývoje trhu v oblasti inteligentních specializací.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131" cy="9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131" cy="98583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" y="1004313"/>
            <a:ext cx="8074325" cy="55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39" y="985838"/>
            <a:ext cx="8389860" cy="58721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131" cy="9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131" cy="98583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" y="2101873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latin typeface="Arial" panose="020B0604020202020204" pitchFamily="34" charset="0"/>
              </a:rPr>
              <a:t>Děkuji za pozornost</a:t>
            </a:r>
            <a:endParaRPr lang="en-US" sz="3200" dirty="0" smtClean="0">
              <a:effectLst/>
              <a:latin typeface="Arial" panose="020B0604020202020204" pitchFamily="34" charset="0"/>
            </a:endParaRPr>
          </a:p>
          <a:p>
            <a:endParaRPr lang="cs-CZ" sz="1400" dirty="0" smtClean="0">
              <a:effectLst/>
              <a:latin typeface="Arial" panose="020B0604020202020204" pitchFamily="34" charset="0"/>
            </a:endParaRPr>
          </a:p>
          <a:p>
            <a:endParaRPr lang="cs-CZ" sz="1400" dirty="0" smtClean="0">
              <a:effectLst/>
              <a:latin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</a:endParaRPr>
          </a:p>
          <a:p>
            <a:endParaRPr lang="cs-CZ" sz="1400" dirty="0" smtClean="0">
              <a:effectLst/>
              <a:latin typeface="Arial" panose="020B0604020202020204" pitchFamily="34" charset="0"/>
            </a:endParaRPr>
          </a:p>
          <a:p>
            <a:pPr lvl="2"/>
            <a:r>
              <a:rPr lang="cs-CZ" sz="1400" dirty="0" smtClean="0">
                <a:effectLst/>
                <a:latin typeface="Arial" panose="020B0604020202020204" pitchFamily="34" charset="0"/>
              </a:rPr>
              <a:t>KONTAKT:</a:t>
            </a:r>
          </a:p>
          <a:p>
            <a:pPr lvl="2"/>
            <a:r>
              <a:rPr lang="cs-CZ" sz="1400" b="1" dirty="0" smtClean="0">
                <a:effectLst/>
                <a:latin typeface="Arial" panose="020B0604020202020204" pitchFamily="34" charset="0"/>
              </a:rPr>
              <a:t>Západočeská univerzita v Plzni</a:t>
            </a:r>
          </a:p>
          <a:p>
            <a:pPr lvl="2"/>
            <a:r>
              <a:rPr lang="en-US" sz="1400" dirty="0" smtClean="0">
                <a:effectLst/>
                <a:latin typeface="Arial" panose="020B0604020202020204" pitchFamily="34" charset="0"/>
              </a:rPr>
              <a:t>E-mail	: </a:t>
            </a:r>
            <a:r>
              <a:rPr lang="cs-CZ" sz="1400" dirty="0" err="1" smtClean="0">
                <a:latin typeface="Arial" panose="020B0604020202020204" pitchFamily="34" charset="0"/>
                <a:hlinkClick r:id="rId3"/>
              </a:rPr>
              <a:t>smartw</a:t>
            </a:r>
            <a:r>
              <a:rPr lang="en-US" sz="1400" dirty="0" smtClean="0">
                <a:latin typeface="Arial" panose="020B0604020202020204" pitchFamily="34" charset="0"/>
                <a:hlinkClick r:id="rId3"/>
              </a:rPr>
              <a:t>@rek.zcu.cz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lvl="2"/>
            <a:r>
              <a:rPr lang="en-US" sz="1400" dirty="0" smtClean="0">
                <a:effectLst/>
                <a:latin typeface="Arial" panose="020B0604020202020204" pitchFamily="34" charset="0"/>
              </a:rPr>
              <a:t>WWW	: </a:t>
            </a:r>
            <a:r>
              <a:rPr lang="en-US" sz="1400" dirty="0" smtClean="0">
                <a:effectLst/>
                <a:latin typeface="Arial" panose="020B0604020202020204" pitchFamily="34" charset="0"/>
                <a:hlinkClick r:id="rId4"/>
              </a:rPr>
              <a:t>smartwatch.zcu.cz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 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lvl="2"/>
            <a:endParaRPr lang="en-US" sz="1400" dirty="0" smtClean="0">
              <a:latin typeface="Arial" panose="020B0604020202020204" pitchFamily="34" charset="0"/>
            </a:endParaRPr>
          </a:p>
          <a:p>
            <a:pPr lvl="2"/>
            <a:endParaRPr lang="en-US" sz="1400" dirty="0" smtClean="0">
              <a:effectLst/>
              <a:latin typeface="Arial" panose="020B0604020202020204" pitchFamily="34" charset="0"/>
            </a:endParaRPr>
          </a:p>
          <a:p>
            <a:pPr lvl="2"/>
            <a:r>
              <a:rPr lang="cs-CZ" sz="1400" b="1" dirty="0" smtClean="0">
                <a:effectLst/>
                <a:latin typeface="Arial" panose="020B0604020202020204" pitchFamily="34" charset="0"/>
              </a:rPr>
              <a:t>S3 </a:t>
            </a:r>
            <a:r>
              <a:rPr lang="cs-CZ" sz="1400" b="1" dirty="0" err="1" smtClean="0">
                <a:effectLst/>
                <a:latin typeface="Arial" panose="020B0604020202020204" pitchFamily="34" charset="0"/>
              </a:rPr>
              <a:t>Regional</a:t>
            </a:r>
            <a:r>
              <a:rPr lang="cs-CZ" sz="14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sz="1400" b="1" dirty="0" err="1" smtClean="0">
                <a:effectLst/>
                <a:latin typeface="Arial" panose="020B0604020202020204" pitchFamily="34" charset="0"/>
              </a:rPr>
              <a:t>Observatories</a:t>
            </a:r>
            <a:r>
              <a:rPr lang="cs-CZ" sz="1400" b="1" dirty="0" smtClean="0">
                <a:effectLst/>
                <a:latin typeface="Arial" panose="020B0604020202020204" pitchFamily="34" charset="0"/>
              </a:rPr>
              <a:t> - </a:t>
            </a:r>
            <a:r>
              <a:rPr lang="cs-CZ" sz="1400" b="1" dirty="0" err="1" smtClean="0">
                <a:effectLst/>
                <a:latin typeface="Arial" panose="020B0604020202020204" pitchFamily="34" charset="0"/>
              </a:rPr>
              <a:t>SMART_watch</a:t>
            </a:r>
            <a:r>
              <a:rPr lang="cs-CZ" sz="1400" b="1" dirty="0" smtClean="0">
                <a:effectLst/>
                <a:latin typeface="Arial" panose="020B0604020202020204" pitchFamily="34" charset="0"/>
              </a:rPr>
              <a:t> </a:t>
            </a:r>
          </a:p>
          <a:p>
            <a:pPr lvl="2"/>
            <a:r>
              <a:rPr lang="en-US" sz="1400" dirty="0" smtClean="0">
                <a:effectLst/>
                <a:latin typeface="Arial" panose="020B0604020202020204" pitchFamily="34" charset="0"/>
              </a:rPr>
              <a:t>E-mail	: </a:t>
            </a:r>
            <a:r>
              <a:rPr lang="cs-CZ" sz="1400" dirty="0" smtClean="0">
                <a:effectLst/>
                <a:latin typeface="Arial" panose="020B0604020202020204" pitchFamily="34" charset="0"/>
                <a:hlinkClick r:id="rId5"/>
              </a:rPr>
              <a:t>smart_watch@gapr.pl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 </a:t>
            </a:r>
            <a:endParaRPr lang="cs-CZ" sz="1400" dirty="0" smtClean="0">
              <a:effectLst/>
              <a:latin typeface="Arial" panose="020B0604020202020204" pitchFamily="34" charset="0"/>
            </a:endParaRPr>
          </a:p>
          <a:p>
            <a:pPr lvl="2"/>
            <a:r>
              <a:rPr lang="en-US" sz="1400" dirty="0" smtClean="0">
                <a:effectLst/>
                <a:latin typeface="Arial" panose="020B0604020202020204" pitchFamily="34" charset="0"/>
              </a:rPr>
              <a:t>Facebook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	: </a:t>
            </a:r>
            <a:r>
              <a:rPr lang="cs-CZ" sz="1400" dirty="0" smtClean="0">
                <a:effectLst/>
                <a:latin typeface="Arial" panose="020B0604020202020204" pitchFamily="34" charset="0"/>
                <a:hlinkClick r:id="rId6"/>
              </a:rPr>
              <a:t>www.facebook.com/regionalobservatories/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 </a:t>
            </a:r>
            <a:endParaRPr lang="cs-CZ" sz="1400" dirty="0" smtClean="0">
              <a:effectLst/>
              <a:latin typeface="Arial" panose="020B0604020202020204" pitchFamily="34" charset="0"/>
            </a:endParaRPr>
          </a:p>
          <a:p>
            <a:pPr lvl="2"/>
            <a:r>
              <a:rPr lang="en-US" sz="1400" dirty="0" smtClean="0">
                <a:effectLst/>
                <a:latin typeface="Arial" panose="020B0604020202020204" pitchFamily="34" charset="0"/>
              </a:rPr>
              <a:t>WWW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	: </a:t>
            </a:r>
            <a:r>
              <a:rPr lang="cs-CZ" sz="1400" dirty="0" smtClean="0">
                <a:effectLst/>
                <a:latin typeface="Arial" panose="020B0604020202020204" pitchFamily="34" charset="0"/>
                <a:hlinkClick r:id="rId7"/>
              </a:rPr>
              <a:t>www.interreg-central.eu/Content.Node/SMART-watch.html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 </a:t>
            </a:r>
            <a:endParaRPr lang="cs-CZ" sz="1400" dirty="0" smtClean="0">
              <a:effectLst/>
              <a:latin typeface="Arial" panose="020B0604020202020204" pitchFamily="34" charset="0"/>
            </a:endParaRPr>
          </a:p>
          <a:p>
            <a:pPr lvl="2"/>
            <a:r>
              <a:rPr lang="en-US" sz="1400" dirty="0" smtClean="0">
                <a:effectLst/>
                <a:latin typeface="Arial" panose="020B0604020202020204" pitchFamily="34" charset="0"/>
              </a:rPr>
              <a:t>	: </a:t>
            </a:r>
            <a:r>
              <a:rPr lang="cs-CZ" sz="1400" dirty="0" smtClean="0">
                <a:effectLst/>
                <a:latin typeface="Arial" panose="020B0604020202020204" pitchFamily="34" charset="0"/>
                <a:hlinkClick r:id="rId8"/>
              </a:rPr>
              <a:t>www.regionalobservatories.eu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 </a:t>
            </a:r>
            <a:endParaRPr lang="cs-CZ" sz="1400" dirty="0" smtClean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57</Words>
  <Application>Microsoft Office PowerPoint</Application>
  <PresentationFormat>Předvádění na obrazovce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Babuška</dc:creator>
  <cp:lastModifiedBy>Martin Babuška</cp:lastModifiedBy>
  <cp:revision>5</cp:revision>
  <dcterms:created xsi:type="dcterms:W3CDTF">2018-10-18T03:25:19Z</dcterms:created>
  <dcterms:modified xsi:type="dcterms:W3CDTF">2018-10-18T03:54:48Z</dcterms:modified>
</cp:coreProperties>
</file>