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  <p:sldMasterId id="2147483915" r:id="rId3"/>
    <p:sldMasterId id="2147484976" r:id="rId4"/>
  </p:sldMasterIdLst>
  <p:notesMasterIdLst>
    <p:notesMasterId r:id="rId16"/>
  </p:notesMasterIdLst>
  <p:handoutMasterIdLst>
    <p:handoutMasterId r:id="rId17"/>
  </p:handoutMasterIdLst>
  <p:sldIdLst>
    <p:sldId id="644" r:id="rId5"/>
    <p:sldId id="646" r:id="rId6"/>
    <p:sldId id="653" r:id="rId7"/>
    <p:sldId id="654" r:id="rId8"/>
    <p:sldId id="655" r:id="rId9"/>
    <p:sldId id="648" r:id="rId10"/>
    <p:sldId id="650" r:id="rId11"/>
    <p:sldId id="651" r:id="rId12"/>
    <p:sldId id="642" r:id="rId13"/>
    <p:sldId id="631" r:id="rId14"/>
    <p:sldId id="627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202"/>
    <a:srgbClr val="13B5EA"/>
    <a:srgbClr val="004B8D"/>
    <a:srgbClr val="369E1A"/>
    <a:srgbClr val="E30B0B"/>
    <a:srgbClr val="AC0866"/>
    <a:srgbClr val="FF33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89325" autoAdjust="0"/>
  </p:normalViewPr>
  <p:slideViewPr>
    <p:cSldViewPr snapToGrid="0" snapToObjects="1">
      <p:cViewPr>
        <p:scale>
          <a:sx n="111" d="100"/>
          <a:sy n="111" d="100"/>
        </p:scale>
        <p:origin x="-1614" y="-48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1760"/>
    </p:cViewPr>
  </p:sorterViewPr>
  <p:notesViewPr>
    <p:cSldViewPr snapToGrid="0" snapToObjects="1">
      <p:cViewPr varScale="1">
        <p:scale>
          <a:sx n="59" d="100"/>
          <a:sy n="59" d="100"/>
        </p:scale>
        <p:origin x="-1757" y="-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A8DB4F2-0A91-472A-A732-A95A3E4A1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010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EFB207-AB99-459C-B5BD-64A88646DEE8}" type="datetimeFigureOut">
              <a:rPr lang="cs-CZ"/>
              <a:pPr>
                <a:defRPr/>
              </a:pPr>
              <a:t>19.10.2018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788"/>
            <a:ext cx="5438140" cy="44666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F92818-8D4D-4551-8897-5406D51B9CC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19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06F188-CCAB-429D-8B95-3750EDFF20A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10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b="1" smtClean="0"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83AFE7-8EEB-43E3-BE60-AEE3D51C3BA9}" type="slidenum">
              <a:rPr lang="cs-CZ" altLang="cs-CZ">
                <a:latin typeface="Calibri" panose="020F0502020204030204" pitchFamily="34" charset="0"/>
              </a:rPr>
              <a:pPr eaLnBrk="1" hangingPunct="1"/>
              <a:t>6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981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B3054E-7F90-4861-B23F-2CF6794AEF8D}" type="slidenum">
              <a:rPr lang="cs-CZ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833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B3054E-7F90-4861-B23F-2CF6794AEF8D}" type="slidenum">
              <a:rPr lang="cs-CZ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297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1 - úvodní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5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7075"/>
            <a:ext cx="16986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6963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492443"/>
          </a:xfrm>
        </p:spPr>
        <p:txBody>
          <a:bodyPr lIns="0" tIns="0" rIns="0" bIns="0" anchor="t">
            <a:spAutoFit/>
          </a:bodyPr>
          <a:lstStyle>
            <a:lvl1pPr algn="l">
              <a:defRPr sz="3200">
                <a:solidFill>
                  <a:srgbClr val="004B8D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957406"/>
            <a:ext cx="8242300" cy="684803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200">
                <a:solidFill>
                  <a:srgbClr val="004B8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91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6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pic>
        <p:nvPicPr>
          <p:cNvPr id="7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67544" y="908719"/>
            <a:ext cx="8208912" cy="47459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91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pic>
        <p:nvPicPr>
          <p:cNvPr id="5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06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3" y="596586"/>
            <a:ext cx="8208912" cy="5230056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5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138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5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42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2 - 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>
          <a:xfrm>
            <a:off x="2320925" y="6021388"/>
            <a:ext cx="2174875" cy="83661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2759075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>
            <a:spLocks noChangeArrowheads="1"/>
          </p:cNvSpPr>
          <p:nvPr userDrawn="1"/>
        </p:nvSpPr>
        <p:spPr bwMode="auto">
          <a:xfrm>
            <a:off x="468313" y="5267325"/>
            <a:ext cx="246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smtClean="0">
                <a:solidFill>
                  <a:prstClr val="white"/>
                </a:solidFill>
              </a:rPr>
              <a:t>29. listopadu, Praha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28349"/>
            <a:ext cx="8400008" cy="553998"/>
          </a:xfrm>
        </p:spPr>
        <p:txBody>
          <a:bodyPr lIns="0" tIns="0" rIns="0" bIns="0" anchor="t">
            <a:spAutoFit/>
          </a:bodyPr>
          <a:lstStyle>
            <a:lvl1pPr algn="l"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0784" y="2265410"/>
            <a:ext cx="8070031" cy="777136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093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5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145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6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7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67544" y="908719"/>
            <a:ext cx="8208912" cy="47459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589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5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135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2 - 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>
          <a:xfrm>
            <a:off x="2320925" y="6021388"/>
            <a:ext cx="2174875" cy="83661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2759075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>
            <a:spLocks noChangeArrowheads="1"/>
          </p:cNvSpPr>
          <p:nvPr userDrawn="1"/>
        </p:nvSpPr>
        <p:spPr bwMode="auto">
          <a:xfrm>
            <a:off x="468313" y="5267325"/>
            <a:ext cx="2890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2000" dirty="0" smtClean="0">
                <a:solidFill>
                  <a:prstClr val="white"/>
                </a:solidFill>
              </a:rPr>
              <a:t>18. května 2012, Praha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28349"/>
            <a:ext cx="8400008" cy="553998"/>
          </a:xfrm>
        </p:spPr>
        <p:txBody>
          <a:bodyPr lIns="0" tIns="0" rIns="0" bIns="0" anchor="t">
            <a:spAutoFit/>
          </a:bodyPr>
          <a:lstStyle>
            <a:lvl1pPr algn="l"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0784" y="2265410"/>
            <a:ext cx="8070031" cy="777136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742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3" y="596586"/>
            <a:ext cx="8208912" cy="5230056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5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13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1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369332"/>
          </a:xfrm>
        </p:spPr>
        <p:txBody>
          <a:bodyPr lIns="0" tIns="0" rIns="0" bIns="0" anchor="t">
            <a:spAutoFit/>
          </a:bodyPr>
          <a:lstStyle>
            <a:lvl1pPr algn="l">
              <a:defRPr sz="2400">
                <a:solidFill>
                  <a:srgbClr val="B9E0F7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5091113" y="815420"/>
            <a:ext cx="3595687" cy="4839255"/>
          </a:xfrm>
        </p:spPr>
        <p:txBody>
          <a:bodyPr lIns="0" tIns="360000" rIns="0" bIns="0"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383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6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7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67544" y="908719"/>
            <a:ext cx="8208912" cy="47459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7335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5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42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300" cy="5540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500" y="1000125"/>
            <a:ext cx="8242300" cy="4654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93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1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56587" cy="369332"/>
          </a:xfrm>
        </p:spPr>
        <p:txBody>
          <a:bodyPr lIns="0" tIns="0" rIns="0" bIns="0" anchor="t">
            <a:spAutoFit/>
          </a:bodyPr>
          <a:lstStyle>
            <a:lvl1pPr algn="l">
              <a:defRPr sz="2400">
                <a:solidFill>
                  <a:srgbClr val="B9E0F7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44500" y="815975"/>
            <a:ext cx="8256588" cy="48387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82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1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0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3" y="596586"/>
            <a:ext cx="8208912" cy="5230056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5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13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300" cy="5540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4500" y="1000125"/>
            <a:ext cx="8242300" cy="4654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93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5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4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2 - 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5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>
          <a:xfrm>
            <a:off x="2320925" y="6021388"/>
            <a:ext cx="2174875" cy="83661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2759075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28349"/>
            <a:ext cx="8400008" cy="553998"/>
          </a:xfrm>
        </p:spPr>
        <p:txBody>
          <a:bodyPr lIns="0" tIns="0" rIns="0" bIns="0" anchor="t">
            <a:spAutoFit/>
          </a:bodyPr>
          <a:lstStyle>
            <a:lvl1pPr algn="l"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0784" y="2265410"/>
            <a:ext cx="8070031" cy="777136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365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Calibri" pitchFamily="34" charset="0"/>
            </a:endParaRPr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D:\3 Projekty\MPO\prezentace OPPI\podklady\OPPI-white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6173788"/>
            <a:ext cx="157321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25" y="6100763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5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50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9" name="TextovéPole 9"/>
          <p:cNvSpPr txBox="1">
            <a:spLocks noChangeArrowheads="1"/>
          </p:cNvSpPr>
          <p:nvPr userDrawn="1"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Ing. Martin Kocourek</a:t>
            </a:r>
            <a:br>
              <a:rPr lang="cs-CZ" sz="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</a:br>
            <a:r>
              <a:rPr lang="cs-CZ" sz="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ministr průmyslu a obchodu</a:t>
            </a:r>
          </a:p>
        </p:txBody>
      </p:sp>
      <p:sp>
        <p:nvSpPr>
          <p:cNvPr id="1030" name="TextovéPole 10"/>
          <p:cNvSpPr txBox="1">
            <a:spLocks noChangeArrowheads="1"/>
          </p:cNvSpPr>
          <p:nvPr userDrawn="1"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7" r:id="rId1"/>
    <p:sldLayoutId id="2147485158" r:id="rId2"/>
    <p:sldLayoutId id="2147485159" r:id="rId3"/>
    <p:sldLayoutId id="2147485160" r:id="rId4"/>
    <p:sldLayoutId id="2147485174" r:id="rId5"/>
    <p:sldLayoutId id="2147485175" r:id="rId6"/>
    <p:sldLayoutId id="2147485176" r:id="rId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2052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3" name="TextovéPole 9"/>
          <p:cNvSpPr txBox="1">
            <a:spLocks noChangeArrowheads="1"/>
          </p:cNvSpPr>
          <p:nvPr userDrawn="1"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Ing. Martin Kocourek</a:t>
            </a:r>
            <a:br>
              <a:rPr lang="cs-CZ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cs-CZ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ministr průmyslu a obchodu</a:t>
            </a:r>
          </a:p>
        </p:txBody>
      </p:sp>
      <p:sp>
        <p:nvSpPr>
          <p:cNvPr id="2054" name="TextovéPole 10"/>
          <p:cNvSpPr txBox="1">
            <a:spLocks noChangeArrowheads="1"/>
          </p:cNvSpPr>
          <p:nvPr userDrawn="1"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1" r:id="rId1"/>
    <p:sldLayoutId id="2147485162" r:id="rId2"/>
    <p:sldLayoutId id="2147485163" r:id="rId3"/>
    <p:sldLayoutId id="2147485164" r:id="rId4"/>
    <p:sldLayoutId id="2147485203" r:id="rId5"/>
    <p:sldLayoutId id="2147485204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307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3" name="TextovéPole 9"/>
          <p:cNvSpPr txBox="1">
            <a:spLocks noChangeArrowheads="1"/>
          </p:cNvSpPr>
          <p:nvPr userDrawn="1"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Ing. Martin Kocourek</a:t>
            </a:r>
            <a:b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</a:br>
            <a: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ministr průmyslu a obchodu</a:t>
            </a:r>
          </a:p>
        </p:txBody>
      </p:sp>
      <p:sp>
        <p:nvSpPr>
          <p:cNvPr id="2054" name="TextovéPole 10"/>
          <p:cNvSpPr txBox="1">
            <a:spLocks noChangeArrowheads="1"/>
          </p:cNvSpPr>
          <p:nvPr userDrawn="1"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5" r:id="rId1"/>
    <p:sldLayoutId id="2147485166" r:id="rId2"/>
    <p:sldLayoutId id="2147485167" r:id="rId3"/>
    <p:sldLayoutId id="2147485168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4100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3" name="TextovéPole 9"/>
          <p:cNvSpPr txBox="1">
            <a:spLocks noChangeArrowheads="1"/>
          </p:cNvSpPr>
          <p:nvPr userDrawn="1"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Ing. Martin Kocourek</a:t>
            </a:r>
            <a:b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</a:br>
            <a: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ministr průmyslu a obchodu</a:t>
            </a:r>
          </a:p>
        </p:txBody>
      </p:sp>
      <p:sp>
        <p:nvSpPr>
          <p:cNvPr id="2054" name="TextovéPole 10"/>
          <p:cNvSpPr txBox="1">
            <a:spLocks noChangeArrowheads="1"/>
          </p:cNvSpPr>
          <p:nvPr userDrawn="1"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9" r:id="rId1"/>
    <p:sldLayoutId id="2147485170" r:id="rId2"/>
    <p:sldLayoutId id="2147485171" r:id="rId3"/>
    <p:sldLayoutId id="2147485172" r:id="rId4"/>
    <p:sldLayoutId id="2147485173" r:id="rId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7"/>
          <p:cNvSpPr>
            <a:spLocks noGrp="1"/>
          </p:cNvSpPr>
          <p:nvPr>
            <p:ph type="ctrTitle"/>
          </p:nvPr>
        </p:nvSpPr>
        <p:spPr>
          <a:xfrm>
            <a:off x="468313" y="428625"/>
            <a:ext cx="8399462" cy="1108075"/>
          </a:xfrm>
        </p:spPr>
        <p:txBody>
          <a:bodyPr>
            <a:normAutofit fontScale="90000"/>
          </a:bodyPr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Podpora klastrů v působnosti MPO</a:t>
            </a:r>
            <a:br>
              <a:rPr lang="cs-CZ" altLang="cs-CZ" dirty="0" smtClean="0"/>
            </a:br>
            <a:r>
              <a:rPr lang="cs-CZ" altLang="cs-CZ" dirty="0" smtClean="0"/>
              <a:t>Operační program podnikání a inovace pro konkurenceschopnost 2014 - 2020</a:t>
            </a:r>
          </a:p>
        </p:txBody>
      </p:sp>
      <p:sp>
        <p:nvSpPr>
          <p:cNvPr id="28675" name="Podnadpis 8"/>
          <p:cNvSpPr>
            <a:spLocks noGrp="1"/>
          </p:cNvSpPr>
          <p:nvPr>
            <p:ph type="subTitle" idx="1"/>
          </p:nvPr>
        </p:nvSpPr>
        <p:spPr>
          <a:xfrm>
            <a:off x="460375" y="1765300"/>
            <a:ext cx="8070850" cy="777875"/>
          </a:xfrm>
        </p:spPr>
        <p:txBody>
          <a:bodyPr/>
          <a:lstStyle/>
          <a:p>
            <a:r>
              <a:rPr lang="cs-CZ" altLang="cs-CZ" b="1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4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cs-CZ" dirty="0" smtClean="0"/>
              <a:t>V ČR bylo založeno více jak 80 klastrových organizací (z toho cca polovina získala podporu na rozvoj klastru z operačních </a:t>
            </a:r>
            <a:r>
              <a:rPr lang="cs-CZ" smtClean="0"/>
              <a:t>programů)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Rozvité klastry se silným zastoupením členů vznikly zejména ve strojírenském sektoru, technických textiliích, </a:t>
            </a:r>
            <a:r>
              <a:rPr lang="cs-CZ" dirty="0" err="1" smtClean="0"/>
              <a:t>plastikářství</a:t>
            </a:r>
            <a:r>
              <a:rPr lang="cs-CZ" dirty="0" smtClean="0"/>
              <a:t>, automobilovém průmyslu, nanotechnologiích a energetice.</a:t>
            </a:r>
          </a:p>
          <a:p>
            <a:pPr>
              <a:defRPr/>
            </a:pPr>
            <a:endParaRPr lang="cs-CZ" dirty="0"/>
          </a:p>
          <a:p>
            <a:r>
              <a:rPr lang="cs-CZ" dirty="0" smtClean="0"/>
              <a:t>Z provedených analýz MPO na efektivitu podpory klastrů vyplývá, že většina </a:t>
            </a:r>
            <a:r>
              <a:rPr lang="cs-CZ" dirty="0"/>
              <a:t>z klastrů sice může být </a:t>
            </a:r>
            <a:r>
              <a:rPr lang="cs-CZ" dirty="0" err="1"/>
              <a:t>samofinancovatelná</a:t>
            </a:r>
            <a:r>
              <a:rPr lang="cs-CZ" dirty="0"/>
              <a:t>, nicméně rozsah jimi </a:t>
            </a:r>
            <a:r>
              <a:rPr lang="cs-CZ" dirty="0" smtClean="0"/>
              <a:t>zajišťovaných služeb </a:t>
            </a:r>
            <a:r>
              <a:rPr lang="cs-CZ" dirty="0"/>
              <a:t>určených zejména pro menší členy klastrů by mohl být v případě neexistence tohoto typu veřejné podpory výrazně redukován.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závěr byl potvrzen i analýzou porovnávající klastry s podporou a bez podpory  - podpořené klastrové organizace vykazují téměř dvojnásobnou životaschopnost, než je tomu u klastrových organizací nepodpořených nebo o dotace nežádajících. Bez další podpory by také byly velmi redukovány aktivity klastrových organizací v oblasti internacionalizace, díky kterým se klastry z ČR zapojují do evropských sítí excelentních klastrů a realizují společné projekty vstupu na třetí trhy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Podpora klastrů pokračuje také v návaznosti na rozvíjející se evropskou klastrovou politiku a koncept klastrové excelence. Vyspělé klastry jsou jedním z hlavním nástrojů pro národní i regionální strategie inteligentní specializace a jsou považovány za důležitý nástroj pro rozvoj nových průmyslových odvětví a nových hodnotových řetězců. </a:t>
            </a:r>
          </a:p>
          <a:p>
            <a:pPr marL="0" indent="0" hangingPunct="0">
              <a:buNone/>
              <a:defRPr/>
            </a:pPr>
            <a:endParaRPr lang="cs-CZ" b="1" dirty="0" smtClean="0"/>
          </a:p>
        </p:txBody>
      </p:sp>
      <p:sp>
        <p:nvSpPr>
          <p:cNvPr id="24579" name="Nadpis 2"/>
          <p:cNvSpPr>
            <a:spLocks noGrp="1"/>
          </p:cNvSpPr>
          <p:nvPr>
            <p:ph type="title"/>
          </p:nvPr>
        </p:nvSpPr>
        <p:spPr>
          <a:xfrm>
            <a:off x="468313" y="339725"/>
            <a:ext cx="8399462" cy="861774"/>
          </a:xfrm>
        </p:spPr>
        <p:txBody>
          <a:bodyPr/>
          <a:lstStyle/>
          <a:p>
            <a:r>
              <a:rPr lang="cs-CZ" dirty="0"/>
              <a:t>Operační program Podnikání a inovace pro konkurenceschopnost (2014 – 2020)</a:t>
            </a:r>
          </a:p>
        </p:txBody>
      </p:sp>
    </p:spTree>
    <p:extLst>
      <p:ext uri="{BB962C8B-B14F-4D97-AF65-F5344CB8AC3E}">
        <p14:creationId xmlns:p14="http://schemas.microsoft.com/office/powerpoint/2010/main" val="120231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ovéPole 3"/>
          <p:cNvSpPr txBox="1">
            <a:spLocks noChangeArrowheads="1"/>
          </p:cNvSpPr>
          <p:nvPr/>
        </p:nvSpPr>
        <p:spPr bwMode="auto">
          <a:xfrm>
            <a:off x="533400" y="2714625"/>
            <a:ext cx="5314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4000" b="1">
                <a:solidFill>
                  <a:schemeClr val="bg1"/>
                </a:solidFill>
                <a:latin typeface="Calibri" pitchFamily="34" charset="0"/>
              </a:rPr>
              <a:t>Děkuji za pozornost</a:t>
            </a:r>
          </a:p>
        </p:txBody>
      </p:sp>
      <p:sp>
        <p:nvSpPr>
          <p:cNvPr id="40963" name="TextovéPole 3"/>
          <p:cNvSpPr txBox="1">
            <a:spLocks noChangeArrowheads="1"/>
          </p:cNvSpPr>
          <p:nvPr/>
        </p:nvSpPr>
        <p:spPr bwMode="auto">
          <a:xfrm>
            <a:off x="2411413" y="1706563"/>
            <a:ext cx="4368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z="4000" b="1">
                <a:solidFill>
                  <a:srgbClr val="13B5EA"/>
                </a:solidFill>
                <a:latin typeface="Calibri" pitchFamily="34" charset="0"/>
              </a:rPr>
              <a:t>Děkuji za pozornost</a:t>
            </a:r>
          </a:p>
        </p:txBody>
      </p:sp>
      <p:pic>
        <p:nvPicPr>
          <p:cNvPr id="40964" name="Picture 9" descr="1332-can-cleantech-entrepreneurs-rely-on-venture-capital-300x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714625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81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73075" y="446088"/>
            <a:ext cx="8385176" cy="430887"/>
          </a:xfrm>
        </p:spPr>
        <p:txBody>
          <a:bodyPr/>
          <a:lstStyle/>
          <a:p>
            <a:pPr eaLnBrk="1" hangingPunct="1"/>
            <a:r>
              <a:rPr lang="cs-CZ" dirty="0">
                <a:cs typeface="Calibri" pitchFamily="34" charset="0"/>
              </a:rPr>
              <a:t>Podpora klastrů v působnosti MPO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7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96900" y="4060825"/>
            <a:ext cx="2120900" cy="1585913"/>
          </a:xfrm>
        </p:spPr>
        <p:txBody>
          <a:bodyPr/>
          <a:lstStyle/>
          <a:p>
            <a:pPr marL="0" eaLnBrk="1" hangingPunct="1">
              <a:buFont typeface="Arial" charset="0"/>
              <a:buNone/>
            </a:pPr>
            <a:r>
              <a:rPr lang="pl-PL" sz="1900" b="1" dirty="0" smtClean="0">
                <a:latin typeface="Calibri" pitchFamily="34" charset="0"/>
                <a:cs typeface="Calibri" pitchFamily="34" charset="0"/>
              </a:rPr>
              <a:t>Důraz na rozvojovou podporu </a:t>
            </a:r>
          </a:p>
          <a:p>
            <a:pPr marL="0" eaLnBrk="1" hangingPunct="1">
              <a:buFont typeface="Arial" charset="0"/>
              <a:buNone/>
            </a:pPr>
            <a:r>
              <a:rPr lang="pl-PL" sz="1900" dirty="0" smtClean="0">
                <a:latin typeface="Calibri" pitchFamily="34" charset="0"/>
                <a:cs typeface="Calibri" pitchFamily="34" charset="0"/>
              </a:rPr>
              <a:t>+ počátek inovační podpory</a:t>
            </a:r>
          </a:p>
        </p:txBody>
      </p:sp>
      <p:sp>
        <p:nvSpPr>
          <p:cNvPr id="27652" name="Volný tvar 9"/>
          <p:cNvSpPr>
            <a:spLocks noChangeArrowheads="1"/>
          </p:cNvSpPr>
          <p:nvPr/>
        </p:nvSpPr>
        <p:spPr bwMode="auto">
          <a:xfrm>
            <a:off x="361950" y="2506136"/>
            <a:ext cx="2628900" cy="1554690"/>
          </a:xfrm>
          <a:custGeom>
            <a:avLst/>
            <a:gdLst>
              <a:gd name="T0" fmla="*/ 0 w 2437180"/>
              <a:gd name="T1" fmla="*/ 736657 h 1476763"/>
              <a:gd name="T2" fmla="*/ 1777984 w 2437180"/>
              <a:gd name="T3" fmla="*/ 0 h 1476763"/>
              <a:gd name="T4" fmla="*/ 3555969 w 2437180"/>
              <a:gd name="T5" fmla="*/ 736657 h 1476763"/>
              <a:gd name="T6" fmla="*/ 1777984 w 2437180"/>
              <a:gd name="T7" fmla="*/ 1473318 h 1476763"/>
              <a:gd name="T8" fmla="*/ 0 w 2437180"/>
              <a:gd name="T9" fmla="*/ 736657 h 14767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37180"/>
              <a:gd name="T16" fmla="*/ 0 h 1476763"/>
              <a:gd name="T17" fmla="*/ 2437180 w 2437180"/>
              <a:gd name="T18" fmla="*/ 1476763 h 14767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37180" h="1476763">
                <a:moveTo>
                  <a:pt x="0" y="738382"/>
                </a:moveTo>
                <a:cubicBezTo>
                  <a:pt x="0" y="330585"/>
                  <a:pt x="545581" y="0"/>
                  <a:pt x="1218590" y="0"/>
                </a:cubicBezTo>
                <a:cubicBezTo>
                  <a:pt x="1891599" y="0"/>
                  <a:pt x="2437180" y="330585"/>
                  <a:pt x="2437180" y="738382"/>
                </a:cubicBezTo>
                <a:cubicBezTo>
                  <a:pt x="2437180" y="1146179"/>
                  <a:pt x="1891599" y="1476764"/>
                  <a:pt x="1218590" y="1476764"/>
                </a:cubicBezTo>
                <a:cubicBezTo>
                  <a:pt x="545581" y="1476764"/>
                  <a:pt x="0" y="1146179"/>
                  <a:pt x="0" y="738382"/>
                </a:cubicBezTo>
                <a:close/>
              </a:path>
            </a:pathLst>
          </a:custGeom>
          <a:solidFill>
            <a:srgbClr val="13B5EA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79777" tIns="239127" rIns="379777" bIns="239127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</a:rPr>
              <a:t>OPPP</a:t>
            </a: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 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2004 - 2006</a:t>
            </a:r>
          </a:p>
        </p:txBody>
      </p:sp>
      <p:sp>
        <p:nvSpPr>
          <p:cNvPr id="27653" name="Volný tvar 11"/>
          <p:cNvSpPr>
            <a:spLocks noChangeArrowheads="1"/>
          </p:cNvSpPr>
          <p:nvPr/>
        </p:nvSpPr>
        <p:spPr bwMode="auto">
          <a:xfrm>
            <a:off x="3252788" y="1763186"/>
            <a:ext cx="2609195" cy="1554690"/>
          </a:xfrm>
          <a:custGeom>
            <a:avLst/>
            <a:gdLst>
              <a:gd name="T0" fmla="*/ 0 w 2417210"/>
              <a:gd name="T1" fmla="*/ 736657 h 1476763"/>
              <a:gd name="T2" fmla="*/ 1773373 w 2417210"/>
              <a:gd name="T3" fmla="*/ 0 h 1476763"/>
              <a:gd name="T4" fmla="*/ 3546742 w 2417210"/>
              <a:gd name="T5" fmla="*/ 736657 h 1476763"/>
              <a:gd name="T6" fmla="*/ 1773373 w 2417210"/>
              <a:gd name="T7" fmla="*/ 1473318 h 1476763"/>
              <a:gd name="T8" fmla="*/ 0 w 2417210"/>
              <a:gd name="T9" fmla="*/ 736657 h 14767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7210"/>
              <a:gd name="T16" fmla="*/ 0 h 1476763"/>
              <a:gd name="T17" fmla="*/ 2417210 w 2417210"/>
              <a:gd name="T18" fmla="*/ 1476763 h 14767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7210" h="1476763">
                <a:moveTo>
                  <a:pt x="0" y="738382"/>
                </a:moveTo>
                <a:cubicBezTo>
                  <a:pt x="0" y="330585"/>
                  <a:pt x="541111" y="0"/>
                  <a:pt x="1208605" y="0"/>
                </a:cubicBezTo>
                <a:cubicBezTo>
                  <a:pt x="1876099" y="0"/>
                  <a:pt x="2417210" y="330585"/>
                  <a:pt x="2417210" y="738382"/>
                </a:cubicBezTo>
                <a:cubicBezTo>
                  <a:pt x="2417210" y="1146179"/>
                  <a:pt x="1876099" y="1476764"/>
                  <a:pt x="1208605" y="1476764"/>
                </a:cubicBezTo>
                <a:cubicBezTo>
                  <a:pt x="541111" y="1476764"/>
                  <a:pt x="0" y="1146179"/>
                  <a:pt x="0" y="738382"/>
                </a:cubicBezTo>
                <a:close/>
              </a:path>
            </a:pathLst>
          </a:custGeom>
          <a:solidFill>
            <a:srgbClr val="004B8D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76852" tIns="239127" rIns="376852" bIns="239127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800" b="1" dirty="0">
                <a:solidFill>
                  <a:srgbClr val="FFFFFF"/>
                </a:solidFill>
                <a:latin typeface="Calibri" pitchFamily="34" charset="0"/>
              </a:rPr>
              <a:t>OPPI</a:t>
            </a: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 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2007 - 2013</a:t>
            </a:r>
          </a:p>
        </p:txBody>
      </p:sp>
      <p:sp>
        <p:nvSpPr>
          <p:cNvPr id="27654" name="Volný tvar 13"/>
          <p:cNvSpPr>
            <a:spLocks noChangeArrowheads="1"/>
          </p:cNvSpPr>
          <p:nvPr/>
        </p:nvSpPr>
        <p:spPr bwMode="auto">
          <a:xfrm>
            <a:off x="6181725" y="970203"/>
            <a:ext cx="2676526" cy="1728548"/>
          </a:xfrm>
          <a:custGeom>
            <a:avLst/>
            <a:gdLst>
              <a:gd name="T0" fmla="*/ 0 w 2406317"/>
              <a:gd name="T1" fmla="*/ 2871666 h 1329063"/>
              <a:gd name="T2" fmla="*/ 1757908 w 2406317"/>
              <a:gd name="T3" fmla="*/ 0 h 1329063"/>
              <a:gd name="T4" fmla="*/ 3515816 w 2406317"/>
              <a:gd name="T5" fmla="*/ 2871666 h 1329063"/>
              <a:gd name="T6" fmla="*/ 1757908 w 2406317"/>
              <a:gd name="T7" fmla="*/ 5743324 h 1329063"/>
              <a:gd name="T8" fmla="*/ 0 w 2406317"/>
              <a:gd name="T9" fmla="*/ 2871666 h 13290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6317"/>
              <a:gd name="T16" fmla="*/ 0 h 1329063"/>
              <a:gd name="T17" fmla="*/ 2406317 w 2406317"/>
              <a:gd name="T18" fmla="*/ 1329063 h 13290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6317" h="1329063">
                <a:moveTo>
                  <a:pt x="0" y="664532"/>
                </a:moveTo>
                <a:cubicBezTo>
                  <a:pt x="0" y="297521"/>
                  <a:pt x="538673" y="0"/>
                  <a:pt x="1203159" y="0"/>
                </a:cubicBezTo>
                <a:cubicBezTo>
                  <a:pt x="1867645" y="0"/>
                  <a:pt x="2406318" y="297521"/>
                  <a:pt x="2406318" y="664532"/>
                </a:cubicBezTo>
                <a:cubicBezTo>
                  <a:pt x="2406318" y="1031543"/>
                  <a:pt x="1867645" y="1329064"/>
                  <a:pt x="1203159" y="1329064"/>
                </a:cubicBezTo>
                <a:cubicBezTo>
                  <a:pt x="538673" y="1329064"/>
                  <a:pt x="0" y="1031543"/>
                  <a:pt x="0" y="664532"/>
                </a:cubicBezTo>
                <a:close/>
              </a:path>
            </a:pathLst>
          </a:custGeom>
          <a:solidFill>
            <a:srgbClr val="E99805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72717" tIns="214957" rIns="372717" bIns="214957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endParaRPr lang="cs-CZ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endParaRPr lang="cs-CZ" sz="15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 2014 - 2020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505200" y="3295650"/>
            <a:ext cx="2270125" cy="2379663"/>
          </a:xfrm>
          <a:prstGeom prst="rect">
            <a:avLst/>
          </a:prstGeom>
        </p:spPr>
        <p:txBody>
          <a:bodyPr lIns="0" tIns="360000" rIns="0" bIns="0">
            <a:normAutofit lnSpcReduction="1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Důraz na inovační </a:t>
            </a:r>
            <a:r>
              <a:rPr lang="cs-CZ" sz="2000" b="1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podporu</a:t>
            </a:r>
            <a:endParaRPr lang="cs-CZ" sz="2000" b="1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+ podpora </a:t>
            </a:r>
            <a:r>
              <a:rPr lang="cs-CZ" sz="2000" dirty="0" err="1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VaV</a:t>
            </a:r>
            <a:r>
              <a:rPr lang="cs-CZ" sz="20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 ve firmách (Potenciál), spolupráce mezi terciární </a:t>
            </a:r>
            <a:r>
              <a:rPr lang="cs-CZ" sz="2000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sférou                          </a:t>
            </a:r>
            <a:r>
              <a:rPr lang="cs-CZ" sz="2000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a průmyslem</a:t>
            </a:r>
          </a:p>
        </p:txBody>
      </p:sp>
      <p:sp>
        <p:nvSpPr>
          <p:cNvPr id="28686" name="Text Placeholder 2"/>
          <p:cNvSpPr txBox="1">
            <a:spLocks/>
          </p:cNvSpPr>
          <p:nvPr/>
        </p:nvSpPr>
        <p:spPr bwMode="auto">
          <a:xfrm>
            <a:off x="6515100" y="2705100"/>
            <a:ext cx="21971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0" rIns="0" bIns="0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sz="2000" b="1" dirty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Důraz na </a:t>
            </a:r>
            <a:r>
              <a:rPr lang="cs-CZ" sz="2000" b="1" dirty="0" smtClean="0">
                <a:solidFill>
                  <a:srgbClr val="004B8D"/>
                </a:solidFill>
                <a:latin typeface="Calibri" pitchFamily="34" charset="0"/>
                <a:cs typeface="Calibri" pitchFamily="34" charset="0"/>
              </a:rPr>
              <a:t>znalostní ekonomiku, úspory energií, rozvoj ICT a využívání nových forem podpory</a:t>
            </a:r>
            <a:endParaRPr lang="cs-CZ" sz="2000" b="1" dirty="0">
              <a:solidFill>
                <a:srgbClr val="004B8D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687" name="Volný tvar 10"/>
          <p:cNvSpPr>
            <a:spLocks noChangeArrowheads="1"/>
          </p:cNvSpPr>
          <p:nvPr/>
        </p:nvSpPr>
        <p:spPr bwMode="auto">
          <a:xfrm rot="-1029596">
            <a:off x="2944987" y="2693603"/>
            <a:ext cx="366713" cy="457200"/>
          </a:xfrm>
          <a:custGeom>
            <a:avLst/>
            <a:gdLst>
              <a:gd name="T0" fmla="*/ 0 w 351637"/>
              <a:gd name="T1" fmla="*/ 91849 h 456987"/>
              <a:gd name="T2" fmla="*/ 291035 w 351637"/>
              <a:gd name="T3" fmla="*/ 91849 h 456987"/>
              <a:gd name="T4" fmla="*/ 291035 w 351637"/>
              <a:gd name="T5" fmla="*/ 0 h 456987"/>
              <a:gd name="T6" fmla="*/ 582067 w 351637"/>
              <a:gd name="T7" fmla="*/ 229616 h 456987"/>
              <a:gd name="T8" fmla="*/ 291035 w 351637"/>
              <a:gd name="T9" fmla="*/ 459228 h 456987"/>
              <a:gd name="T10" fmla="*/ 291035 w 351637"/>
              <a:gd name="T11" fmla="*/ 367383 h 456987"/>
              <a:gd name="T12" fmla="*/ 0 w 351637"/>
              <a:gd name="T13" fmla="*/ 367383 h 456987"/>
              <a:gd name="T14" fmla="*/ 0 w 351637"/>
              <a:gd name="T15" fmla="*/ 91849 h 456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1637"/>
              <a:gd name="T25" fmla="*/ 0 h 456987"/>
              <a:gd name="T26" fmla="*/ 351637 w 351637"/>
              <a:gd name="T27" fmla="*/ 456987 h 456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1637" h="456987">
                <a:moveTo>
                  <a:pt x="0" y="91397"/>
                </a:moveTo>
                <a:lnTo>
                  <a:pt x="175819" y="91397"/>
                </a:lnTo>
                <a:lnTo>
                  <a:pt x="175819" y="0"/>
                </a:lnTo>
                <a:lnTo>
                  <a:pt x="351637" y="228494"/>
                </a:lnTo>
                <a:lnTo>
                  <a:pt x="175819" y="456987"/>
                </a:lnTo>
                <a:lnTo>
                  <a:pt x="175819" y="365590"/>
                </a:lnTo>
                <a:lnTo>
                  <a:pt x="0" y="365590"/>
                </a:lnTo>
                <a:lnTo>
                  <a:pt x="0" y="91397"/>
                </a:lnTo>
                <a:close/>
              </a:path>
            </a:pathLst>
          </a:custGeom>
          <a:solidFill>
            <a:srgbClr val="13B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-1" tIns="91397" rIns="105491" bIns="91396" anchor="ctr"/>
          <a:lstStyle/>
          <a:p>
            <a:endParaRPr lang="cs-CZ"/>
          </a:p>
        </p:txBody>
      </p:sp>
      <p:sp>
        <p:nvSpPr>
          <p:cNvPr id="28688" name="Volný tvar 10"/>
          <p:cNvSpPr>
            <a:spLocks noChangeArrowheads="1"/>
          </p:cNvSpPr>
          <p:nvPr/>
        </p:nvSpPr>
        <p:spPr bwMode="auto">
          <a:xfrm rot="-1029596">
            <a:off x="5834610" y="1984619"/>
            <a:ext cx="366713" cy="457200"/>
          </a:xfrm>
          <a:custGeom>
            <a:avLst/>
            <a:gdLst>
              <a:gd name="T0" fmla="*/ 0 w 351637"/>
              <a:gd name="T1" fmla="*/ 91849 h 456987"/>
              <a:gd name="T2" fmla="*/ 291035 w 351637"/>
              <a:gd name="T3" fmla="*/ 91849 h 456987"/>
              <a:gd name="T4" fmla="*/ 291035 w 351637"/>
              <a:gd name="T5" fmla="*/ 0 h 456987"/>
              <a:gd name="T6" fmla="*/ 582067 w 351637"/>
              <a:gd name="T7" fmla="*/ 229616 h 456987"/>
              <a:gd name="T8" fmla="*/ 291035 w 351637"/>
              <a:gd name="T9" fmla="*/ 459228 h 456987"/>
              <a:gd name="T10" fmla="*/ 291035 w 351637"/>
              <a:gd name="T11" fmla="*/ 367383 h 456987"/>
              <a:gd name="T12" fmla="*/ 0 w 351637"/>
              <a:gd name="T13" fmla="*/ 367383 h 456987"/>
              <a:gd name="T14" fmla="*/ 0 w 351637"/>
              <a:gd name="T15" fmla="*/ 91849 h 4569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1637"/>
              <a:gd name="T25" fmla="*/ 0 h 456987"/>
              <a:gd name="T26" fmla="*/ 351637 w 351637"/>
              <a:gd name="T27" fmla="*/ 456987 h 4569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1637" h="456987">
                <a:moveTo>
                  <a:pt x="0" y="91397"/>
                </a:moveTo>
                <a:lnTo>
                  <a:pt x="175819" y="91397"/>
                </a:lnTo>
                <a:lnTo>
                  <a:pt x="175819" y="0"/>
                </a:lnTo>
                <a:lnTo>
                  <a:pt x="351637" y="228494"/>
                </a:lnTo>
                <a:lnTo>
                  <a:pt x="175819" y="456987"/>
                </a:lnTo>
                <a:lnTo>
                  <a:pt x="175819" y="365590"/>
                </a:lnTo>
                <a:lnTo>
                  <a:pt x="0" y="365590"/>
                </a:lnTo>
                <a:lnTo>
                  <a:pt x="0" y="91397"/>
                </a:lnTo>
                <a:close/>
              </a:path>
            </a:pathLst>
          </a:custGeom>
          <a:solidFill>
            <a:srgbClr val="004B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-1" tIns="91397" rIns="105491" bIns="91396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57787" y="1381032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OP PIK</a:t>
            </a:r>
            <a:endParaRPr lang="cs-CZ" sz="32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26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2438" y="446088"/>
            <a:ext cx="8248650" cy="430212"/>
          </a:xfrm>
        </p:spPr>
        <p:txBody>
          <a:bodyPr/>
          <a:lstStyle/>
          <a:p>
            <a:pPr eaLnBrk="1" hangingPunct="1"/>
            <a:r>
              <a:rPr lang="cs-CZ" dirty="0" smtClean="0">
                <a:cs typeface="Calibri" pitchFamily="34" charset="0"/>
              </a:rPr>
              <a:t>OPPP (2004 – 2006): program KLASTRY</a:t>
            </a:r>
            <a:endParaRPr lang="cs-CZ" dirty="0">
              <a:cs typeface="Calibri" pitchFamily="34" charset="0"/>
            </a:endParaRPr>
          </a:p>
        </p:txBody>
      </p:sp>
      <p:sp>
        <p:nvSpPr>
          <p:cNvPr id="2253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2438" y="1003300"/>
            <a:ext cx="8234362" cy="4826000"/>
          </a:xfrm>
        </p:spPr>
        <p:txBody>
          <a:bodyPr/>
          <a:lstStyle/>
          <a:p>
            <a:pPr marL="0" indent="0" hangingPunct="0">
              <a:spcBef>
                <a:spcPts val="0"/>
              </a:spcBef>
              <a:buNone/>
              <a:defRPr/>
            </a:pPr>
            <a:r>
              <a:rPr lang="cs-CZ" sz="1800" dirty="0" smtClean="0"/>
              <a:t>V rámci OPPP byl program KLASTRY rozdělen </a:t>
            </a:r>
            <a:r>
              <a:rPr lang="cs-CZ" sz="1800" b="1" dirty="0" smtClean="0"/>
              <a:t>do dvou částí</a:t>
            </a:r>
            <a:r>
              <a:rPr lang="cs-CZ" sz="1800" dirty="0" smtClean="0"/>
              <a:t>:</a:t>
            </a:r>
          </a:p>
          <a:p>
            <a:pPr marL="0" indent="0" hangingPunct="0">
              <a:spcBef>
                <a:spcPts val="0"/>
              </a:spcBef>
              <a:buNone/>
              <a:defRPr/>
            </a:pPr>
            <a:endParaRPr lang="cs-CZ" sz="1800" dirty="0"/>
          </a:p>
          <a:p>
            <a:pPr marL="0" indent="0" hangingPunct="0">
              <a:spcBef>
                <a:spcPts val="0"/>
              </a:spcBef>
              <a:buNone/>
              <a:defRPr/>
            </a:pPr>
            <a:r>
              <a:rPr lang="cs-CZ" sz="1800" dirty="0" smtClean="0"/>
              <a:t>1) Klastry </a:t>
            </a:r>
            <a:r>
              <a:rPr lang="cs-CZ" sz="1800" dirty="0"/>
              <a:t>– fáze Vyhledávání vhodných subjektů pro klastr </a:t>
            </a:r>
          </a:p>
          <a:p>
            <a:pPr marL="717550" hangingPunct="0">
              <a:spcBef>
                <a:spcPts val="0"/>
              </a:spcBef>
              <a:defRPr/>
            </a:pPr>
            <a:r>
              <a:rPr lang="cs-CZ" sz="1800" dirty="0"/>
              <a:t>realizováno celkem </a:t>
            </a:r>
            <a:r>
              <a:rPr lang="cs-CZ" sz="1800" b="1" dirty="0" smtClean="0"/>
              <a:t>41 </a:t>
            </a:r>
            <a:r>
              <a:rPr lang="cs-CZ" sz="1800" b="1" dirty="0"/>
              <a:t>projektů  </a:t>
            </a:r>
            <a:r>
              <a:rPr lang="cs-CZ" sz="1800" dirty="0"/>
              <a:t>(podpora </a:t>
            </a:r>
            <a:r>
              <a:rPr lang="cs-CZ" sz="1800" b="1" dirty="0" smtClean="0"/>
              <a:t>28 </a:t>
            </a:r>
            <a:r>
              <a:rPr lang="cs-CZ" sz="1800" b="1" dirty="0"/>
              <a:t>mil. Kč</a:t>
            </a:r>
            <a:r>
              <a:rPr lang="cs-CZ" sz="1800" dirty="0"/>
              <a:t>)</a:t>
            </a:r>
          </a:p>
          <a:p>
            <a:pPr marL="0" indent="0" hangingPunct="0">
              <a:spcBef>
                <a:spcPts val="0"/>
              </a:spcBef>
              <a:buNone/>
              <a:defRPr/>
            </a:pPr>
            <a:r>
              <a:rPr lang="cs-CZ" sz="1800" dirty="0" smtClean="0"/>
              <a:t>2) Klastry </a:t>
            </a:r>
            <a:r>
              <a:rPr lang="cs-CZ" sz="1800" dirty="0"/>
              <a:t>– fáze Založení a rozvoj klastru  </a:t>
            </a:r>
          </a:p>
          <a:p>
            <a:pPr marL="717550" hangingPunct="0">
              <a:spcBef>
                <a:spcPts val="0"/>
              </a:spcBef>
              <a:defRPr/>
            </a:pPr>
            <a:r>
              <a:rPr lang="cs-CZ" sz="1800" dirty="0"/>
              <a:t>realizováno celkem </a:t>
            </a:r>
            <a:r>
              <a:rPr lang="cs-CZ" sz="1800" b="1" dirty="0"/>
              <a:t>12 </a:t>
            </a:r>
            <a:r>
              <a:rPr lang="cs-CZ" sz="1800" b="1" dirty="0" smtClean="0"/>
              <a:t>projektů </a:t>
            </a:r>
            <a:r>
              <a:rPr lang="cs-CZ" sz="1800" dirty="0"/>
              <a:t>(podpora </a:t>
            </a:r>
            <a:r>
              <a:rPr lang="cs-CZ" sz="1800" b="1" dirty="0" smtClean="0"/>
              <a:t>140 </a:t>
            </a:r>
            <a:r>
              <a:rPr lang="cs-CZ" sz="1800" b="1" dirty="0"/>
              <a:t>mil. Kč</a:t>
            </a:r>
            <a:r>
              <a:rPr lang="cs-CZ" sz="1800" dirty="0"/>
              <a:t>)</a:t>
            </a:r>
          </a:p>
          <a:p>
            <a:pPr marL="0" indent="0" hangingPunct="0">
              <a:spcBef>
                <a:spcPts val="0"/>
              </a:spcBef>
              <a:buNone/>
              <a:defRPr/>
            </a:pPr>
            <a:endParaRPr lang="cs-CZ" sz="1800" dirty="0" smtClean="0"/>
          </a:p>
          <a:p>
            <a:pPr marL="0" indent="0" hangingPunct="0">
              <a:spcBef>
                <a:spcPts val="0"/>
              </a:spcBef>
              <a:buNone/>
              <a:defRPr/>
            </a:pPr>
            <a:r>
              <a:rPr lang="cs-CZ" sz="1800" dirty="0" smtClean="0"/>
              <a:t>V </a:t>
            </a:r>
            <a:r>
              <a:rPr lang="cs-CZ" sz="1800" dirty="0"/>
              <a:t>rámci OPPI byly klastry podporovány v programu SPOLUPRÁCE</a:t>
            </a:r>
          </a:p>
          <a:p>
            <a:pPr hangingPunct="0">
              <a:spcBef>
                <a:spcPts val="0"/>
              </a:spcBef>
              <a:defRPr/>
            </a:pPr>
            <a:r>
              <a:rPr lang="cs-CZ" sz="1800" dirty="0" smtClean="0"/>
              <a:t>Na </a:t>
            </a:r>
            <a:r>
              <a:rPr lang="cs-CZ" sz="1800" dirty="0"/>
              <a:t>rozdíl od předchozího období nebyla podporována fáze vyhledávání</a:t>
            </a:r>
          </a:p>
          <a:p>
            <a:pPr hangingPunct="0">
              <a:spcBef>
                <a:spcPts val="0"/>
              </a:spcBef>
              <a:defRPr/>
            </a:pPr>
            <a:r>
              <a:rPr lang="cs-CZ" sz="1800" dirty="0"/>
              <a:t>V programovacím období 2007 – 2013 byly vyhlášeny </a:t>
            </a:r>
            <a:r>
              <a:rPr lang="cs-CZ" sz="1800" b="1" dirty="0"/>
              <a:t>2 výzvy</a:t>
            </a:r>
            <a:r>
              <a:rPr lang="cs-CZ" sz="1800" dirty="0"/>
              <a:t>:</a:t>
            </a:r>
          </a:p>
          <a:p>
            <a:pPr marL="901700" indent="-368300" defTabSz="1079500" hangingPunct="0">
              <a:spcBef>
                <a:spcPts val="0"/>
              </a:spcBef>
              <a:buFont typeface="Wingdings" pitchFamily="2" charset="2"/>
              <a:buChar char="§"/>
              <a:tabLst>
                <a:tab pos="723900" algn="l"/>
              </a:tabLst>
              <a:defRPr/>
            </a:pPr>
            <a:r>
              <a:rPr lang="cs-CZ" sz="1800" b="1" dirty="0"/>
              <a:t>1.  výzva </a:t>
            </a:r>
            <a:r>
              <a:rPr lang="cs-CZ" sz="1800" dirty="0"/>
              <a:t>– bylo podepsáno Rozhodnutí o poskytnutí dotace pro </a:t>
            </a:r>
            <a:r>
              <a:rPr lang="cs-CZ" sz="1800" b="1" dirty="0"/>
              <a:t>17 projektů (573 mil. Kč)</a:t>
            </a:r>
          </a:p>
          <a:p>
            <a:pPr marL="901700" indent="-368300" defTabSz="1079500" hangingPunct="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cs-CZ" sz="1800" b="1" dirty="0"/>
              <a:t>2.  výzva </a:t>
            </a:r>
            <a:r>
              <a:rPr lang="cs-CZ" sz="1800" dirty="0"/>
              <a:t>– bylo podepsáno Rozhodnutí o poskytnutí dotace pro </a:t>
            </a:r>
            <a:r>
              <a:rPr lang="cs-CZ" sz="1800" b="1" dirty="0"/>
              <a:t>24 </a:t>
            </a:r>
            <a:r>
              <a:rPr lang="cs-CZ" sz="2000" b="1" dirty="0"/>
              <a:t>projektů (771 mil. Kč)</a:t>
            </a:r>
          </a:p>
          <a:p>
            <a:pPr marL="0" indent="0" hangingPunct="0">
              <a:spcBef>
                <a:spcPts val="0"/>
              </a:spcBef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6206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2438" y="446088"/>
            <a:ext cx="8248650" cy="430212"/>
          </a:xfrm>
        </p:spPr>
        <p:txBody>
          <a:bodyPr/>
          <a:lstStyle/>
          <a:p>
            <a:pPr eaLnBrk="1" hangingPunct="1"/>
            <a:r>
              <a:rPr lang="cs-CZ" dirty="0" smtClean="0">
                <a:cs typeface="Calibri" pitchFamily="34" charset="0"/>
              </a:rPr>
              <a:t>OPPI (2007 – 2013): program SPOLUPRÁCE - Klastry</a:t>
            </a:r>
            <a:endParaRPr lang="cs-CZ" dirty="0">
              <a:cs typeface="Calibri" pitchFamily="34" charset="0"/>
            </a:endParaRPr>
          </a:p>
        </p:txBody>
      </p:sp>
      <p:sp>
        <p:nvSpPr>
          <p:cNvPr id="2253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2438" y="1003300"/>
            <a:ext cx="8234362" cy="4826000"/>
          </a:xfrm>
        </p:spPr>
        <p:txBody>
          <a:bodyPr/>
          <a:lstStyle/>
          <a:p>
            <a:pPr marL="0" indent="0" hangingPunct="0">
              <a:spcBef>
                <a:spcPts val="0"/>
              </a:spcBef>
              <a:buNone/>
              <a:defRPr/>
            </a:pPr>
            <a:r>
              <a:rPr lang="cs-CZ" dirty="0" smtClean="0"/>
              <a:t>V rámci OPPI byly klastry podporovány v programu SPOLUPRÁCE</a:t>
            </a:r>
          </a:p>
          <a:p>
            <a:pPr marL="0" indent="0" hangingPunct="0">
              <a:spcBef>
                <a:spcPts val="0"/>
              </a:spcBef>
              <a:buNone/>
              <a:defRPr/>
            </a:pPr>
            <a:endParaRPr lang="cs-CZ" dirty="0"/>
          </a:p>
          <a:p>
            <a:pPr hangingPunct="0">
              <a:spcBef>
                <a:spcPts val="0"/>
              </a:spcBef>
              <a:defRPr/>
            </a:pPr>
            <a:r>
              <a:rPr lang="cs-CZ" dirty="0" smtClean="0"/>
              <a:t>Na rozdíl od předchozího období nebyla podporována </a:t>
            </a:r>
            <a:r>
              <a:rPr lang="cs-CZ" dirty="0"/>
              <a:t>fáze vyhledávání</a:t>
            </a:r>
          </a:p>
          <a:p>
            <a:pPr hangingPunct="0">
              <a:spcBef>
                <a:spcPts val="0"/>
              </a:spcBef>
              <a:defRPr/>
            </a:pPr>
            <a:r>
              <a:rPr lang="cs-CZ" dirty="0" smtClean="0"/>
              <a:t>V programovacím období 2007 – 2013 byly vyhlášeny </a:t>
            </a:r>
            <a:r>
              <a:rPr lang="cs-CZ" b="1" dirty="0" smtClean="0"/>
              <a:t>2 výzvy</a:t>
            </a:r>
            <a:r>
              <a:rPr lang="cs-CZ" dirty="0" smtClean="0"/>
              <a:t>:</a:t>
            </a:r>
          </a:p>
          <a:p>
            <a:pPr marL="901700" indent="-368300" defTabSz="1079500" hangingPunct="0">
              <a:spcBef>
                <a:spcPts val="0"/>
              </a:spcBef>
              <a:buFont typeface="Wingdings" pitchFamily="2" charset="2"/>
              <a:buChar char="§"/>
              <a:tabLst>
                <a:tab pos="723900" algn="l"/>
              </a:tabLst>
              <a:defRPr/>
            </a:pPr>
            <a:r>
              <a:rPr lang="cs-CZ" b="1" dirty="0" smtClean="0"/>
              <a:t>1</a:t>
            </a:r>
            <a:r>
              <a:rPr lang="cs-CZ" b="1" dirty="0"/>
              <a:t>.  </a:t>
            </a:r>
            <a:r>
              <a:rPr lang="cs-CZ" b="1" dirty="0" smtClean="0"/>
              <a:t>výzva </a:t>
            </a:r>
            <a:r>
              <a:rPr lang="cs-CZ" dirty="0"/>
              <a:t>– </a:t>
            </a:r>
            <a:r>
              <a:rPr lang="cs-CZ" dirty="0" smtClean="0"/>
              <a:t>bylo podepsáno Rozhodnutí o poskytnutí dotace pro </a:t>
            </a:r>
            <a:r>
              <a:rPr lang="cs-CZ" b="1" dirty="0" smtClean="0"/>
              <a:t>17 </a:t>
            </a:r>
            <a:r>
              <a:rPr lang="cs-CZ" b="1" dirty="0"/>
              <a:t>projektů (</a:t>
            </a:r>
            <a:r>
              <a:rPr lang="cs-CZ" b="1" dirty="0" smtClean="0"/>
              <a:t>573 </a:t>
            </a:r>
            <a:r>
              <a:rPr lang="cs-CZ" b="1" dirty="0"/>
              <a:t>mil. Kč)</a:t>
            </a:r>
          </a:p>
          <a:p>
            <a:pPr marL="901700" indent="-368300" defTabSz="1079500" hangingPunct="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cs-CZ" b="1" dirty="0" smtClean="0"/>
              <a:t>2</a:t>
            </a:r>
            <a:r>
              <a:rPr lang="cs-CZ" b="1" dirty="0"/>
              <a:t>.  </a:t>
            </a:r>
            <a:r>
              <a:rPr lang="cs-CZ" b="1" dirty="0" smtClean="0"/>
              <a:t>výzva </a:t>
            </a:r>
            <a:r>
              <a:rPr lang="cs-CZ" dirty="0" smtClean="0"/>
              <a:t>– bylo </a:t>
            </a:r>
            <a:r>
              <a:rPr lang="cs-CZ" dirty="0"/>
              <a:t>podepsáno Rozhodnutí o </a:t>
            </a:r>
            <a:r>
              <a:rPr lang="cs-CZ" dirty="0" smtClean="0"/>
              <a:t>poskytnutí </a:t>
            </a:r>
            <a:r>
              <a:rPr lang="cs-CZ" dirty="0"/>
              <a:t>dotace </a:t>
            </a:r>
            <a:r>
              <a:rPr lang="cs-CZ" dirty="0" smtClean="0"/>
              <a:t>pro </a:t>
            </a:r>
            <a:r>
              <a:rPr lang="cs-CZ" b="1" dirty="0" smtClean="0"/>
              <a:t>24 </a:t>
            </a:r>
            <a:r>
              <a:rPr lang="cs-CZ" b="1" dirty="0"/>
              <a:t>projektů </a:t>
            </a:r>
            <a:r>
              <a:rPr lang="cs-CZ" b="1" dirty="0" smtClean="0"/>
              <a:t>(771 </a:t>
            </a:r>
            <a:r>
              <a:rPr lang="cs-CZ" b="1" dirty="0"/>
              <a:t>mil. Kč)</a:t>
            </a:r>
          </a:p>
        </p:txBody>
      </p:sp>
    </p:spTree>
    <p:extLst>
      <p:ext uri="{BB962C8B-B14F-4D97-AF65-F5344CB8AC3E}">
        <p14:creationId xmlns:p14="http://schemas.microsoft.com/office/powerpoint/2010/main" val="137332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2438" y="446088"/>
            <a:ext cx="8248650" cy="430212"/>
          </a:xfrm>
        </p:spPr>
        <p:txBody>
          <a:bodyPr/>
          <a:lstStyle/>
          <a:p>
            <a:pPr eaLnBrk="1" hangingPunct="1"/>
            <a:r>
              <a:rPr lang="cs-CZ" dirty="0" smtClean="0">
                <a:cs typeface="Calibri" pitchFamily="34" charset="0"/>
              </a:rPr>
              <a:t>Příklad podpořeného klastru v rámci OPPI</a:t>
            </a:r>
            <a:endParaRPr lang="cs-CZ" dirty="0">
              <a:cs typeface="Calibri" pitchFamily="34" charset="0"/>
            </a:endParaRPr>
          </a:p>
        </p:txBody>
      </p:sp>
      <p:sp>
        <p:nvSpPr>
          <p:cNvPr id="2253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2438" y="762000"/>
            <a:ext cx="5516562" cy="5067300"/>
          </a:xfrm>
        </p:spPr>
        <p:txBody>
          <a:bodyPr/>
          <a:lstStyle/>
          <a:p>
            <a:pPr marL="0" indent="0" hangingPunct="0">
              <a:spcBef>
                <a:spcPts val="0"/>
              </a:spcBef>
              <a:buNone/>
              <a:defRPr/>
            </a:pPr>
            <a:r>
              <a:rPr lang="cs-CZ" b="1" dirty="0"/>
              <a:t>CREA </a:t>
            </a:r>
            <a:r>
              <a:rPr lang="cs-CZ" b="1" dirty="0" smtClean="0"/>
              <a:t>HYDRO&amp;ENERGY</a:t>
            </a:r>
          </a:p>
          <a:p>
            <a:pPr hangingPunct="0">
              <a:spcBef>
                <a:spcPts val="0"/>
              </a:spcBef>
              <a:defRPr/>
            </a:pPr>
            <a:r>
              <a:rPr lang="cs-CZ" dirty="0" smtClean="0"/>
              <a:t>Projekt byl </a:t>
            </a:r>
            <a:r>
              <a:rPr lang="cs-CZ" dirty="0"/>
              <a:t>zaměřen na dotvoření a rozvoj nově vzniklého </a:t>
            </a:r>
            <a:r>
              <a:rPr lang="cs-CZ" dirty="0" smtClean="0"/>
              <a:t>klastru</a:t>
            </a:r>
            <a:endParaRPr lang="cs-CZ" dirty="0"/>
          </a:p>
          <a:p>
            <a:pPr hangingPunct="0">
              <a:spcBef>
                <a:spcPts val="0"/>
              </a:spcBef>
              <a:defRPr/>
            </a:pPr>
            <a:r>
              <a:rPr lang="cs-CZ" dirty="0"/>
              <a:t>Nosným oborem jsou technologie pro vodní </a:t>
            </a:r>
            <a:r>
              <a:rPr lang="cs-CZ" dirty="0" smtClean="0"/>
              <a:t>hospodářství a </a:t>
            </a:r>
            <a:r>
              <a:rPr lang="cs-CZ" dirty="0"/>
              <a:t>obnovitelné </a:t>
            </a:r>
            <a:r>
              <a:rPr lang="cs-CZ" dirty="0" smtClean="0"/>
              <a:t>zdroje</a:t>
            </a:r>
            <a:endParaRPr lang="cs-CZ" b="1" dirty="0"/>
          </a:p>
          <a:p>
            <a:pPr hangingPunct="0">
              <a:spcBef>
                <a:spcPts val="0"/>
              </a:spcBef>
              <a:defRPr/>
            </a:pPr>
            <a:r>
              <a:rPr lang="cs-CZ" dirty="0"/>
              <a:t>Členskou základnu klastru tvoří 15 členů. Klastr </a:t>
            </a:r>
            <a:r>
              <a:rPr lang="cs-CZ" dirty="0" smtClean="0"/>
              <a:t>spolupracuje s </a:t>
            </a:r>
            <a:r>
              <a:rPr lang="cs-CZ" dirty="0"/>
              <a:t>Vysokým učením technickým v </a:t>
            </a:r>
            <a:r>
              <a:rPr lang="cs-CZ" dirty="0" smtClean="0"/>
              <a:t>Brně, Mendelovou zemědělskou </a:t>
            </a:r>
            <a:r>
              <a:rPr lang="cs-CZ" dirty="0"/>
              <a:t>a lesnickou univerzitou v </a:t>
            </a:r>
            <a:r>
              <a:rPr lang="cs-CZ" dirty="0" smtClean="0"/>
              <a:t>Brně a Českým hydrometeorologickým ústavem</a:t>
            </a:r>
          </a:p>
          <a:p>
            <a:pPr hangingPunct="0">
              <a:spcBef>
                <a:spcPts val="0"/>
              </a:spcBef>
              <a:defRPr/>
            </a:pPr>
            <a:r>
              <a:rPr lang="cs-CZ" dirty="0" smtClean="0"/>
              <a:t>Přiznaná výše podpory z OPPI činí více než </a:t>
            </a:r>
            <a:r>
              <a:rPr lang="cs-CZ" b="1" dirty="0" smtClean="0"/>
              <a:t>46 mil. Kč</a:t>
            </a:r>
          </a:p>
        </p:txBody>
      </p:sp>
      <p:pic>
        <p:nvPicPr>
          <p:cNvPr id="4" name="Obrázek 3" descr="http://www.vdtbd.cz/data/news/images/1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2" y="1715135"/>
            <a:ext cx="2527300" cy="1725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ttp://www.vdtbd.cz/data/news/images/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924" y="3914140"/>
            <a:ext cx="2541588" cy="1597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975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F:\Dokumenty\1289962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3374231"/>
            <a:ext cx="239077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8313" y="858838"/>
            <a:ext cx="7574675" cy="5030787"/>
          </a:xfrm>
        </p:spPr>
        <p:txBody>
          <a:bodyPr/>
          <a:lstStyle/>
          <a:p>
            <a:pPr marL="0" indent="0" algn="l">
              <a:buNone/>
            </a:pPr>
            <a:r>
              <a:rPr lang="cs-CZ" sz="1800" b="1" dirty="0"/>
              <a:t>OP PIK - Operační program Podnikání a inovace pro </a:t>
            </a:r>
            <a:r>
              <a:rPr lang="cs-CZ" sz="1800" b="1" dirty="0" smtClean="0"/>
              <a:t>konkurenceschopnost</a:t>
            </a:r>
          </a:p>
          <a:p>
            <a:pPr marL="0" indent="0" algn="l">
              <a:buNone/>
            </a:pPr>
            <a:endParaRPr lang="cs-CZ" sz="1800" b="1" dirty="0"/>
          </a:p>
          <a:p>
            <a:pPr algn="l">
              <a:spcBef>
                <a:spcPts val="0"/>
              </a:spcBef>
            </a:pPr>
            <a:r>
              <a:rPr lang="cs-CZ" sz="1800" dirty="0" smtClean="0"/>
              <a:t>zakládání a rozvoj podnikových výzkumných center</a:t>
            </a:r>
            <a:endParaRPr lang="cs-CZ" sz="1800" dirty="0"/>
          </a:p>
          <a:p>
            <a:pPr algn="l">
              <a:spcBef>
                <a:spcPts val="0"/>
              </a:spcBef>
            </a:pPr>
            <a:r>
              <a:rPr lang="cs-CZ" sz="1800" dirty="0"/>
              <a:t>realizace projektů průmyslového výzkumu a vývoje </a:t>
            </a:r>
          </a:p>
          <a:p>
            <a:pPr algn="l">
              <a:spcBef>
                <a:spcPts val="0"/>
              </a:spcBef>
            </a:pPr>
            <a:r>
              <a:rPr lang="cs-CZ" sz="1800" dirty="0"/>
              <a:t>zavádění inovací výrobků a služeb do </a:t>
            </a:r>
            <a:r>
              <a:rPr lang="cs-CZ" sz="1800" dirty="0" smtClean="0"/>
              <a:t>výroby</a:t>
            </a:r>
            <a:endParaRPr lang="cs-CZ" sz="1800" dirty="0"/>
          </a:p>
          <a:p>
            <a:pPr algn="l">
              <a:spcBef>
                <a:spcPts val="0"/>
              </a:spcBef>
            </a:pPr>
            <a:r>
              <a:rPr lang="cs-CZ" sz="1800" dirty="0"/>
              <a:t>ochrana duševního vlastnictví v </a:t>
            </a:r>
            <a:r>
              <a:rPr lang="cs-CZ" sz="1800" dirty="0" smtClean="0"/>
              <a:t>podnicích</a:t>
            </a:r>
          </a:p>
          <a:p>
            <a:pPr algn="l">
              <a:spcBef>
                <a:spcPts val="0"/>
              </a:spcBef>
            </a:pPr>
            <a:r>
              <a:rPr lang="cs-CZ" altLang="cs-CZ" sz="1800" b="1" dirty="0" smtClean="0"/>
              <a:t>Rozvoj </a:t>
            </a:r>
            <a:r>
              <a:rPr lang="cs-CZ" altLang="cs-CZ" sz="1800" b="1" dirty="0"/>
              <a:t>sítí spolupráce, vč. klastrů a technologických platforem (zejména kolektivní výzkum, založený na potřebách většího počtu MSP i větších firem, rozvoj mezisektorové spolupráce a internacionalizace) (program Spolupráce)</a:t>
            </a:r>
          </a:p>
          <a:p>
            <a:pPr algn="l">
              <a:spcBef>
                <a:spcPts val="0"/>
              </a:spcBef>
            </a:pPr>
            <a:r>
              <a:rPr lang="cs-CZ" sz="1800" dirty="0" smtClean="0"/>
              <a:t>aktivity </a:t>
            </a:r>
            <a:r>
              <a:rPr lang="cs-CZ" sz="1800" dirty="0"/>
              <a:t>vedoucí ke komercializaci výsledků („</a:t>
            </a:r>
            <a:r>
              <a:rPr lang="cs-CZ" sz="1800" dirty="0" err="1"/>
              <a:t>proof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concept</a:t>
            </a:r>
            <a:r>
              <a:rPr lang="cs-CZ" sz="1800" dirty="0" smtClean="0"/>
              <a:t>“)</a:t>
            </a:r>
          </a:p>
          <a:p>
            <a:pPr algn="l">
              <a:spcBef>
                <a:spcPts val="0"/>
              </a:spcBef>
            </a:pPr>
            <a:endParaRPr lang="cs-CZ" sz="1800" dirty="0"/>
          </a:p>
          <a:p>
            <a:pPr algn="l">
              <a:spcBef>
                <a:spcPts val="0"/>
              </a:spcBef>
            </a:pPr>
            <a:endParaRPr lang="cs-CZ" sz="1800" dirty="0" smtClean="0"/>
          </a:p>
          <a:p>
            <a:pPr marL="0" indent="0" fontAlgn="base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800" dirty="0" smtClean="0"/>
          </a:p>
        </p:txBody>
      </p:sp>
      <p:sp>
        <p:nvSpPr>
          <p:cNvPr id="32772" name="Nadpis 1"/>
          <p:cNvSpPr>
            <a:spLocks noGrp="1"/>
          </p:cNvSpPr>
          <p:nvPr>
            <p:ph type="title"/>
          </p:nvPr>
        </p:nvSpPr>
        <p:spPr>
          <a:xfrm>
            <a:off x="468313" y="339725"/>
            <a:ext cx="8399462" cy="77061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altLang="cs-CZ" sz="2400" dirty="0" smtClean="0"/>
              <a:t>PO 1: „Rozvoj podnikání založený na podpoře výzkumu, vývoje a inovací“</a:t>
            </a:r>
            <a:r>
              <a:rPr lang="cs-CZ" altLang="cs-CZ" sz="2400" dirty="0" smtClean="0">
                <a:solidFill>
                  <a:srgbClr val="FF0000"/>
                </a:solidFill>
              </a:rPr>
              <a:t/>
            </a:r>
            <a:br>
              <a:rPr lang="cs-CZ" altLang="cs-CZ" sz="2400" dirty="0" smtClean="0">
                <a:solidFill>
                  <a:srgbClr val="FF0000"/>
                </a:solidFill>
              </a:rPr>
            </a:b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171579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55613" y="762000"/>
            <a:ext cx="8208962" cy="5176838"/>
          </a:xfrm>
        </p:spPr>
        <p:txBody>
          <a:bodyPr/>
          <a:lstStyle/>
          <a:p>
            <a:pPr marL="0" indent="0" fontAlgn="base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altLang="cs-CZ" sz="1600" b="1" dirty="0" smtClean="0"/>
              <a:t>Zaměření podpory klastrů v OPPIK</a:t>
            </a:r>
          </a:p>
          <a:p>
            <a:pPr hangingPunct="0"/>
            <a:endParaRPr lang="cs-CZ" sz="1600" b="1" dirty="0" smtClean="0"/>
          </a:p>
          <a:p>
            <a:pPr hangingPunct="0"/>
            <a:r>
              <a:rPr lang="x-none" sz="1600" b="1" dirty="0" smtClean="0"/>
              <a:t>Aktivity </a:t>
            </a:r>
            <a:r>
              <a:rPr lang="x-none" sz="1600" b="1" dirty="0"/>
              <a:t>klastrů</a:t>
            </a:r>
            <a:r>
              <a:rPr lang="x-none" sz="1600" dirty="0"/>
              <a:t> spočívají zejména v posilování spolupráce mezi podnikatelskými subjekty vedoucí k diverzifikaci produktů, sdílení know-how a znalostí a přispívající k inteligentní specializaci; prohlubování spolupráce  </a:t>
            </a:r>
            <a:r>
              <a:rPr lang="cs-CZ" sz="1600" dirty="0"/>
              <a:t>s</a:t>
            </a:r>
            <a:r>
              <a:rPr lang="x-none" sz="1600" dirty="0"/>
              <a:t> vědeckovýzkumnou sférou s cílem posunu odvětví na vyšší technologickou úroveň i spolupráce v oblasti vzdělávání, studentských stáží apod.; </a:t>
            </a:r>
            <a:endParaRPr lang="cs-CZ" sz="1600" dirty="0" smtClean="0"/>
          </a:p>
          <a:p>
            <a:pPr hangingPunct="0"/>
            <a:r>
              <a:rPr lang="cs-CZ" sz="1600" dirty="0" smtClean="0"/>
              <a:t>D</a:t>
            </a:r>
            <a:r>
              <a:rPr lang="x-none" sz="1600" dirty="0" smtClean="0"/>
              <a:t>alší </a:t>
            </a:r>
            <a:r>
              <a:rPr lang="cs-CZ" sz="1600" dirty="0" smtClean="0"/>
              <a:t>významnou </a:t>
            </a:r>
            <a:r>
              <a:rPr lang="x-none" sz="1600" dirty="0" smtClean="0"/>
              <a:t>oblastí </a:t>
            </a:r>
            <a:r>
              <a:rPr lang="x-none" sz="1600" dirty="0"/>
              <a:t>je internacionalizace, tj. navazování spolupráce v evropském výzkumném prostoru, zapojování se do konsorcií v evropských výzkumných programech</a:t>
            </a:r>
            <a:r>
              <a:rPr lang="cs-CZ" sz="1600" dirty="0"/>
              <a:t> a</a:t>
            </a:r>
            <a:r>
              <a:rPr lang="x-none" sz="1600" dirty="0"/>
              <a:t> přeshraničních sítí excelentních klastrů (se zaměřením na </a:t>
            </a:r>
            <a:r>
              <a:rPr lang="x-none" sz="1600" b="1" dirty="0"/>
              <a:t>budoucí výzvy a klíčové technologie</a:t>
            </a:r>
            <a:r>
              <a:rPr lang="x-none" sz="1600" dirty="0"/>
              <a:t>), koordinovaný přístup na třetí trhy apod. </a:t>
            </a:r>
            <a:endParaRPr lang="cs-CZ" sz="1600" dirty="0" smtClean="0"/>
          </a:p>
          <a:p>
            <a:pPr hangingPunct="0"/>
            <a:r>
              <a:rPr lang="x-none" sz="1600" dirty="0" smtClean="0"/>
              <a:t>Hlavní </a:t>
            </a:r>
            <a:r>
              <a:rPr lang="x-none" sz="1600" dirty="0"/>
              <a:t>důraz </a:t>
            </a:r>
            <a:r>
              <a:rPr lang="cs-CZ" sz="1600" dirty="0" smtClean="0"/>
              <a:t>je</a:t>
            </a:r>
            <a:r>
              <a:rPr lang="x-none" sz="1600" dirty="0" smtClean="0"/>
              <a:t> </a:t>
            </a:r>
            <a:r>
              <a:rPr lang="x-none" sz="1600" dirty="0"/>
              <a:t>kladen na </a:t>
            </a:r>
            <a:r>
              <a:rPr lang="x-none" sz="1600" b="1" dirty="0"/>
              <a:t>rozvoj aktivit zralých klastrů v konceptu klastrové excelence </a:t>
            </a:r>
            <a:r>
              <a:rPr lang="x-none" sz="1600" dirty="0"/>
              <a:t>- klastry budou důležitými aktéry v regionálních RIS3 strategiích, které mohou využít kritické masy podniků a znalostní základny k dalšímu posilování pozice regionu v zavedených průmyslových odvětvích či technologických oblastech; posilování přeshraničních vazeb může zároveň přispět k rozvoji nových znalostí přesahujících tradiční odvětvová vymezení (</a:t>
            </a:r>
            <a:r>
              <a:rPr lang="x-none" sz="1600" b="1" dirty="0"/>
              <a:t>tzv. emerging industries</a:t>
            </a:r>
            <a:r>
              <a:rPr lang="x-none" sz="1600" dirty="0"/>
              <a:t>). </a:t>
            </a:r>
            <a:endParaRPr lang="cs-CZ" sz="1600" dirty="0"/>
          </a:p>
        </p:txBody>
      </p:sp>
      <p:sp>
        <p:nvSpPr>
          <p:cNvPr id="33795" name="Nadpis 1"/>
          <p:cNvSpPr>
            <a:spLocks noGrp="1"/>
          </p:cNvSpPr>
          <p:nvPr>
            <p:ph type="title"/>
          </p:nvPr>
        </p:nvSpPr>
        <p:spPr>
          <a:xfrm>
            <a:off x="468313" y="339725"/>
            <a:ext cx="8399462" cy="1107996"/>
          </a:xfrm>
        </p:spPr>
        <p:txBody>
          <a:bodyPr/>
          <a:lstStyle/>
          <a:p>
            <a:r>
              <a:rPr lang="cs-CZ" altLang="cs-CZ" sz="2400" dirty="0" smtClean="0"/>
              <a:t>PO 1: „Rozvoj podnikání založený na podpoře výzkumu, vývoje</a:t>
            </a:r>
            <a:r>
              <a:rPr lang="cs-CZ" altLang="cs-CZ" sz="2400" dirty="0" smtClean="0">
                <a:latin typeface="Arial" panose="020B0604020202020204" pitchFamily="34" charset="0"/>
              </a:rPr>
              <a:t> a </a:t>
            </a:r>
            <a:r>
              <a:rPr lang="cs-CZ" altLang="cs-CZ" sz="2400" dirty="0" smtClean="0"/>
              <a:t>inovací“</a:t>
            </a:r>
            <a:r>
              <a:rPr lang="cs-CZ" altLang="cs-CZ" sz="2400" dirty="0" smtClean="0">
                <a:solidFill>
                  <a:srgbClr val="13B5F4"/>
                </a:solidFill>
              </a:rPr>
              <a:t> </a:t>
            </a:r>
            <a:r>
              <a:rPr lang="cs-CZ" altLang="cs-CZ" sz="2400" dirty="0" smtClean="0">
                <a:solidFill>
                  <a:srgbClr val="FF0000"/>
                </a:solidFill>
              </a:rPr>
              <a:t/>
            </a:r>
            <a:br>
              <a:rPr lang="cs-CZ" altLang="cs-CZ" sz="2400" dirty="0" smtClean="0">
                <a:solidFill>
                  <a:srgbClr val="FF0000"/>
                </a:solidFill>
              </a:rPr>
            </a:b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885607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55613" y="762000"/>
            <a:ext cx="8208962" cy="517683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     Podporované aktivity Program Spolupráce - klastry</a:t>
            </a:r>
          </a:p>
          <a:p>
            <a:endParaRPr lang="cs-CZ" sz="1600" dirty="0"/>
          </a:p>
          <a:p>
            <a:r>
              <a:rPr lang="cs-CZ" sz="1600" dirty="0" smtClean="0"/>
              <a:t>a</a:t>
            </a:r>
            <a:r>
              <a:rPr lang="cs-CZ" sz="1600" dirty="0"/>
              <a:t>) kolektivní výzkum - výzkumné a vývojové aktivity, které odpovídají inovačním potřebám zejména malých a středních podniků daného průmyslového odvětví nebo specifické technologické oblasti v rámci klastru. Výsledky projektu jsou tedy vždy využitelné více podniky, které na jejich základě mohou vyvinout vlastní specifická řešení pro nové produkty, procesy a služby. Podporována bude také realizace přeshraničních výzkumných a vývojových projektů.  </a:t>
            </a:r>
          </a:p>
          <a:p>
            <a:r>
              <a:rPr lang="cs-CZ" sz="1600" dirty="0"/>
              <a:t>b) sdílená infrastruktura - založení/rozvoj a vybavení centra klastru s otevřeným přístupem pro účely průmyslového výzkumu, vývoje a inovací.</a:t>
            </a:r>
          </a:p>
          <a:p>
            <a:r>
              <a:rPr lang="cs-CZ" sz="1600" dirty="0"/>
              <a:t>c) internacionalizace klastru - navazování spolupráce v evropském výzkumném prostoru, zapojování se do přeshraničních sítí excelentních klastrů (s důrazem na budoucí výzvy a klíčové technologie), koordinovaný přístup na třetí trhy, apod.</a:t>
            </a:r>
          </a:p>
          <a:p>
            <a:r>
              <a:rPr lang="cs-CZ" sz="1600" dirty="0"/>
              <a:t>d) rozvoj klastrové organizace – aktivity vedoucí k rozšiřování klastru a zvýšení kvality jeho řízení, zlepšení spolupráce, sdílení znalostí, marketing, </a:t>
            </a:r>
            <a:r>
              <a:rPr lang="cs-CZ" sz="1600" dirty="0" err="1"/>
              <a:t>networking</a:t>
            </a:r>
            <a:r>
              <a:rPr lang="cs-CZ" sz="1600" dirty="0"/>
              <a:t>, apod.</a:t>
            </a:r>
          </a:p>
        </p:txBody>
      </p:sp>
      <p:sp>
        <p:nvSpPr>
          <p:cNvPr id="33795" name="Nadpis 1"/>
          <p:cNvSpPr>
            <a:spLocks noGrp="1"/>
          </p:cNvSpPr>
          <p:nvPr>
            <p:ph type="title"/>
          </p:nvPr>
        </p:nvSpPr>
        <p:spPr>
          <a:xfrm>
            <a:off x="468313" y="339725"/>
            <a:ext cx="8399462" cy="1846659"/>
          </a:xfrm>
        </p:spPr>
        <p:txBody>
          <a:bodyPr/>
          <a:lstStyle/>
          <a:p>
            <a:r>
              <a:rPr lang="cs-CZ" altLang="cs-CZ" sz="2400" dirty="0" smtClean="0"/>
              <a:t>PO 1: „Rozvoj podnikání založený na podpoře výzkumu, vývoje</a:t>
            </a:r>
            <a:r>
              <a:rPr lang="cs-CZ" altLang="cs-CZ" sz="2400" dirty="0" smtClean="0">
                <a:latin typeface="Arial" panose="020B0604020202020204" pitchFamily="34" charset="0"/>
              </a:rPr>
              <a:t> a </a:t>
            </a:r>
            <a:r>
              <a:rPr lang="cs-CZ" altLang="cs-CZ" sz="2400" dirty="0" smtClean="0"/>
              <a:t>inovací“</a:t>
            </a:r>
            <a:r>
              <a:rPr lang="cs-CZ" altLang="cs-CZ" sz="2400" dirty="0" smtClean="0">
                <a:solidFill>
                  <a:srgbClr val="13B5F4"/>
                </a:solidFill>
              </a:rPr>
              <a:t> </a:t>
            </a:r>
            <a:r>
              <a:rPr lang="cs-CZ" altLang="cs-CZ" sz="2400" dirty="0">
                <a:solidFill>
                  <a:srgbClr val="13B5F4"/>
                </a:solidFill>
              </a:rPr>
              <a:t/>
            </a:r>
            <a:br>
              <a:rPr lang="cs-CZ" altLang="cs-CZ" sz="2400" dirty="0">
                <a:solidFill>
                  <a:srgbClr val="13B5F4"/>
                </a:solidFill>
              </a:rPr>
            </a:br>
            <a:r>
              <a:rPr lang="cs-CZ" altLang="cs-CZ" sz="2400" dirty="0" smtClean="0">
                <a:solidFill>
                  <a:srgbClr val="13B5F4"/>
                </a:solidFill>
              </a:rPr>
              <a:t/>
            </a:r>
            <a:br>
              <a:rPr lang="cs-CZ" altLang="cs-CZ" sz="2400" dirty="0" smtClean="0">
                <a:solidFill>
                  <a:srgbClr val="13B5F4"/>
                </a:solidFill>
              </a:rPr>
            </a:br>
            <a:r>
              <a:rPr lang="cs-CZ" altLang="cs-CZ" sz="2400" dirty="0" smtClean="0">
                <a:solidFill>
                  <a:srgbClr val="FF0000"/>
                </a:solidFill>
              </a:rPr>
              <a:t/>
            </a:r>
            <a:br>
              <a:rPr lang="cs-CZ" altLang="cs-CZ" sz="2400" dirty="0" smtClean="0">
                <a:solidFill>
                  <a:srgbClr val="FF0000"/>
                </a:solidFill>
              </a:rPr>
            </a:b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259861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467544" y="1201499"/>
            <a:ext cx="8208912" cy="4453176"/>
          </a:xfrm>
        </p:spPr>
        <p:txBody>
          <a:bodyPr>
            <a:normAutofit/>
          </a:bodyPr>
          <a:lstStyle/>
          <a:p>
            <a:pPr lvl="0"/>
            <a:r>
              <a:rPr lang="cs-CZ" sz="2200" dirty="0" smtClean="0"/>
              <a:t>Rozlišení </a:t>
            </a:r>
            <a:r>
              <a:rPr lang="cs-CZ" sz="2200" dirty="0"/>
              <a:t>fází klastru </a:t>
            </a:r>
            <a:r>
              <a:rPr lang="cs-CZ" sz="2200" dirty="0" smtClean="0"/>
              <a:t>dle hodnocení klastrové výkonnosti na nezralý/ rozvinutý/excelentní </a:t>
            </a:r>
          </a:p>
          <a:p>
            <a:pPr lvl="0"/>
            <a:r>
              <a:rPr lang="cs-CZ" sz="2200" dirty="0" smtClean="0"/>
              <a:t>Hodnocení výkonnosti a určení odpovídající fáze klastru má dopad na možnou výši maximální dotace a příslušné podporované aktivity</a:t>
            </a:r>
          </a:p>
          <a:p>
            <a:pPr lvl="0"/>
            <a:r>
              <a:rPr lang="cs-CZ" sz="2200" dirty="0" smtClean="0"/>
              <a:t>Méně rozvinuté klastry mohou žádat pouze o aktivity na rozvoj klastru  a internacionalizace, které jim mohou pomoci posunout klastru do další rozvojové fáze</a:t>
            </a:r>
          </a:p>
          <a:p>
            <a:pPr lvl="0"/>
            <a:r>
              <a:rPr lang="cs-CZ" sz="2200" dirty="0" smtClean="0"/>
              <a:t>Rozvinuté a excelentní klastry mohou podávat projekty i na kolektivní výzkum a sdílenou infrastrukturu</a:t>
            </a:r>
          </a:p>
          <a:p>
            <a:pPr lvl="0"/>
            <a:r>
              <a:rPr lang="cs-CZ" sz="2200" dirty="0" smtClean="0"/>
              <a:t>V rámci kolektivního výzkumu mohou excelentní klastry podat max. </a:t>
            </a:r>
            <a:r>
              <a:rPr lang="cs-CZ" sz="2200" dirty="0"/>
              <a:t>5</a:t>
            </a:r>
            <a:r>
              <a:rPr lang="cs-CZ" sz="2200" dirty="0" smtClean="0"/>
              <a:t> </a:t>
            </a:r>
            <a:r>
              <a:rPr lang="cs-CZ" sz="2200" dirty="0" err="1" smtClean="0"/>
              <a:t>VaV</a:t>
            </a:r>
            <a:r>
              <a:rPr lang="cs-CZ" sz="2200" dirty="0" smtClean="0"/>
              <a:t> projekty/rozvinuté max. 3 </a:t>
            </a:r>
            <a:r>
              <a:rPr lang="cs-CZ" sz="2200" dirty="0" err="1" smtClean="0"/>
              <a:t>VaV</a:t>
            </a:r>
            <a:r>
              <a:rPr lang="cs-CZ" sz="2200" dirty="0" smtClean="0"/>
              <a:t> projekty v rámci jedné výzvy</a:t>
            </a:r>
          </a:p>
          <a:p>
            <a:pPr lvl="0"/>
            <a:endParaRPr lang="cs-CZ" sz="2200" dirty="0"/>
          </a:p>
        </p:txBody>
      </p:sp>
      <p:sp>
        <p:nvSpPr>
          <p:cNvPr id="24579" name="Nadpis 2"/>
          <p:cNvSpPr>
            <a:spLocks noGrp="1"/>
          </p:cNvSpPr>
          <p:nvPr>
            <p:ph type="title"/>
          </p:nvPr>
        </p:nvSpPr>
        <p:spPr>
          <a:xfrm>
            <a:off x="468313" y="339725"/>
            <a:ext cx="8399462" cy="861774"/>
          </a:xfrm>
        </p:spPr>
        <p:txBody>
          <a:bodyPr/>
          <a:lstStyle/>
          <a:p>
            <a:r>
              <a:rPr lang="cs-CZ" dirty="0"/>
              <a:t>Operační program Podnikání a inovace pro konkurenceschopnost (2014 – 2020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5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 V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ředloha V2">
  <a:themeElements>
    <a:clrScheme name="motiv MP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5121B"/>
      </a:accent1>
      <a:accent2>
        <a:srgbClr val="E31B23"/>
      </a:accent2>
      <a:accent3>
        <a:srgbClr val="004B8D"/>
      </a:accent3>
      <a:accent4>
        <a:srgbClr val="0096D6"/>
      </a:accent4>
      <a:accent5>
        <a:srgbClr val="13B5EA"/>
      </a:accent5>
      <a:accent6>
        <a:srgbClr val="B9E0F7"/>
      </a:accent6>
      <a:hlink>
        <a:srgbClr val="0000FF"/>
      </a:hlink>
      <a:folHlink>
        <a:srgbClr val="800080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ředloha V2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ředloha V2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3627</TotalTime>
  <Words>757</Words>
  <Application>Microsoft Office PowerPoint</Application>
  <PresentationFormat>Předvádění na obrazovce (4:3)</PresentationFormat>
  <Paragraphs>87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Předloha V1</vt:lpstr>
      <vt:lpstr>Předloha V2</vt:lpstr>
      <vt:lpstr>1_Předloha V2</vt:lpstr>
      <vt:lpstr>2_Předloha V2</vt:lpstr>
      <vt:lpstr>  Podpora klastrů v působnosti MPO Operační program podnikání a inovace pro konkurenceschopnost 2014 - 2020</vt:lpstr>
      <vt:lpstr>Podpora klastrů v působnosti MPO</vt:lpstr>
      <vt:lpstr>OPPP (2004 – 2006): program KLASTRY</vt:lpstr>
      <vt:lpstr>OPPI (2007 – 2013): program SPOLUPRÁCE - Klastry</vt:lpstr>
      <vt:lpstr>Příklad podpořeného klastru v rámci OPPI</vt:lpstr>
      <vt:lpstr>PO 1: „Rozvoj podnikání založený na podpoře výzkumu, vývoje a inovací“ </vt:lpstr>
      <vt:lpstr>PO 1: „Rozvoj podnikání založený na podpoře výzkumu, vývoje a inovací“  </vt:lpstr>
      <vt:lpstr>PO 1: „Rozvoj podnikání založený na podpoře výzkumu, vývoje a inovací“    </vt:lpstr>
      <vt:lpstr>Operační program Podnikání a inovace pro konkurenceschopnost (2014 – 2020)</vt:lpstr>
      <vt:lpstr>Operační program Podnikání a inovace pro konkurenceschopnost (2014 – 2020)</vt:lpstr>
      <vt:lpstr>Prezentace aplikace PowerPoint</vt:lpstr>
    </vt:vector>
  </TitlesOfParts>
  <Company>S-Comp Centre CZ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MRa</dc:creator>
  <cp:lastModifiedBy>Petra</cp:lastModifiedBy>
  <cp:revision>424</cp:revision>
  <cp:lastPrinted>2014-06-11T11:54:25Z</cp:lastPrinted>
  <dcterms:created xsi:type="dcterms:W3CDTF">2011-09-02T15:27:11Z</dcterms:created>
  <dcterms:modified xsi:type="dcterms:W3CDTF">2018-10-19T09:54:04Z</dcterms:modified>
</cp:coreProperties>
</file>