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6" r:id="rId2"/>
    <p:sldId id="262" r:id="rId3"/>
    <p:sldId id="273" r:id="rId4"/>
    <p:sldId id="266" r:id="rId5"/>
    <p:sldId id="267" r:id="rId6"/>
    <p:sldId id="269" r:id="rId7"/>
    <p:sldId id="270" r:id="rId8"/>
    <p:sldId id="271" r:id="rId9"/>
    <p:sldId id="272" r:id="rId10"/>
    <p:sldId id="274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75588"/>
    <a:srgbClr val="DF2C34"/>
    <a:srgbClr val="94B0C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118" d="100"/>
          <a:sy n="118" d="100"/>
        </p:scale>
        <p:origin x="-276" y="-2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cs-CZ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cs-CZ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268ED1-1CF5-4E81-9F6E-3B37B5225688}" type="datetimeFigureOut">
              <a:rPr lang="en-US" smtClean="0"/>
              <a:t>10/15/2018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ECC7A9-229F-4DC4-A7D9-B95FFB3DC9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75888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cs-CZ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cs-CZ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268ED1-1CF5-4E81-9F6E-3B37B5225688}" type="datetimeFigureOut">
              <a:rPr lang="en-US" smtClean="0"/>
              <a:t>10/15/2018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ECC7A9-229F-4DC4-A7D9-B95FFB3DC9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5921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cs-CZ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cs-CZ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268ED1-1CF5-4E81-9F6E-3B37B5225688}" type="datetimeFigureOut">
              <a:rPr lang="en-US" smtClean="0"/>
              <a:t>10/15/2018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ECC7A9-229F-4DC4-A7D9-B95FFB3DC9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84124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cs-CZ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cs-CZ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268ED1-1CF5-4E81-9F6E-3B37B5225688}" type="datetimeFigureOut">
              <a:rPr lang="en-US" smtClean="0"/>
              <a:t>10/15/2018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ECC7A9-229F-4DC4-A7D9-B95FFB3DC9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80118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cs-CZ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268ED1-1CF5-4E81-9F6E-3B37B5225688}" type="datetimeFigureOut">
              <a:rPr lang="en-US" smtClean="0"/>
              <a:t>10/15/2018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ECC7A9-229F-4DC4-A7D9-B95FFB3DC9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09643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cs-CZ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cs-CZ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cs-CZ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268ED1-1CF5-4E81-9F6E-3B37B5225688}" type="datetimeFigureOut">
              <a:rPr lang="en-US" smtClean="0"/>
              <a:t>10/15/2018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ECC7A9-229F-4DC4-A7D9-B95FFB3DC9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89636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cs-CZ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cs-CZ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cs-CZ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268ED1-1CF5-4E81-9F6E-3B37B5225688}" type="datetimeFigureOut">
              <a:rPr lang="en-US" smtClean="0"/>
              <a:t>10/15/2018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ECC7A9-229F-4DC4-A7D9-B95FFB3DC9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55553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cs-CZ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268ED1-1CF5-4E81-9F6E-3B37B5225688}" type="datetimeFigureOut">
              <a:rPr lang="en-US" smtClean="0"/>
              <a:t>10/15/2018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ECC7A9-229F-4DC4-A7D9-B95FFB3DC9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82705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268ED1-1CF5-4E81-9F6E-3B37B5225688}" type="datetimeFigureOut">
              <a:rPr lang="en-US" smtClean="0"/>
              <a:t>10/15/2018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ECC7A9-229F-4DC4-A7D9-B95FFB3DC9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97972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cs-CZ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cs-CZ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268ED1-1CF5-4E81-9F6E-3B37B5225688}" type="datetimeFigureOut">
              <a:rPr lang="en-US" smtClean="0"/>
              <a:t>10/15/2018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ECC7A9-229F-4DC4-A7D9-B95FFB3DC9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89095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cs-CZ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268ED1-1CF5-4E81-9F6E-3B37B5225688}" type="datetimeFigureOut">
              <a:rPr lang="en-US" smtClean="0"/>
              <a:t>10/15/2018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ECC7A9-229F-4DC4-A7D9-B95FFB3DC9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02346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cs-CZ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cs-CZ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268ED1-1CF5-4E81-9F6E-3B37B5225688}" type="datetimeFigureOut">
              <a:rPr lang="en-US" smtClean="0"/>
              <a:t>10/15/2018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DECC7A9-229F-4DC4-A7D9-B95FFB3DC9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8302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mailto:info@optickyklastr.cz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1.PNG"/><Relationship Id="rId7" Type="http://schemas.openxmlformats.org/officeDocument/2006/relationships/image" Target="../media/image11.png"/><Relationship Id="rId12" Type="http://schemas.openxmlformats.org/officeDocument/2006/relationships/image" Target="../media/image16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11" Type="http://schemas.openxmlformats.org/officeDocument/2006/relationships/image" Target="../media/image15.png"/><Relationship Id="rId5" Type="http://schemas.openxmlformats.org/officeDocument/2006/relationships/image" Target="../media/image9.png"/><Relationship Id="rId10" Type="http://schemas.openxmlformats.org/officeDocument/2006/relationships/image" Target="../media/image14.png"/><Relationship Id="rId4" Type="http://schemas.openxmlformats.org/officeDocument/2006/relationships/image" Target="../media/image8.png"/><Relationship Id="rId9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1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15.png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2.png"/><Relationship Id="rId7" Type="http://schemas.openxmlformats.org/officeDocument/2006/relationships/image" Target="../media/image1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Relationship Id="rId9" Type="http://schemas.openxmlformats.org/officeDocument/2006/relationships/image" Target="../media/image19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13" Type="http://schemas.openxmlformats.org/officeDocument/2006/relationships/image" Target="../media/image30.png"/><Relationship Id="rId3" Type="http://schemas.openxmlformats.org/officeDocument/2006/relationships/image" Target="../media/image20.png"/><Relationship Id="rId7" Type="http://schemas.openxmlformats.org/officeDocument/2006/relationships/image" Target="../media/image24.png"/><Relationship Id="rId12" Type="http://schemas.openxmlformats.org/officeDocument/2006/relationships/image" Target="../media/image29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png"/><Relationship Id="rId11" Type="http://schemas.openxmlformats.org/officeDocument/2006/relationships/image" Target="../media/image28.png"/><Relationship Id="rId5" Type="http://schemas.openxmlformats.org/officeDocument/2006/relationships/image" Target="../media/image22.png"/><Relationship Id="rId10" Type="http://schemas.openxmlformats.org/officeDocument/2006/relationships/image" Target="../media/image27.png"/><Relationship Id="rId4" Type="http://schemas.openxmlformats.org/officeDocument/2006/relationships/image" Target="../media/image21.png"/><Relationship Id="rId9" Type="http://schemas.openxmlformats.org/officeDocument/2006/relationships/image" Target="../media/image26.png"/><Relationship Id="rId14" Type="http://schemas.openxmlformats.org/officeDocument/2006/relationships/image" Target="../media/image3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sosceles Triangle 2"/>
          <p:cNvSpPr/>
          <p:nvPr/>
        </p:nvSpPr>
        <p:spPr>
          <a:xfrm rot="5400000">
            <a:off x="-494713" y="507019"/>
            <a:ext cx="6845694" cy="5856271"/>
          </a:xfrm>
          <a:prstGeom prst="triangle">
            <a:avLst/>
          </a:prstGeom>
          <a:solidFill>
            <a:srgbClr val="17558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cs-CZ" sz="5000" dirty="0">
              <a:solidFill>
                <a:schemeClr val="bg1"/>
              </a:solidFill>
              <a:latin typeface="Museo 300" panose="02000000000000000000" pitchFamily="50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47839" y="2659558"/>
            <a:ext cx="4859679" cy="15388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4700" b="1" dirty="0">
                <a:solidFill>
                  <a:schemeClr val="bg1"/>
                </a:solidFill>
                <a:latin typeface="Museo 500" panose="02000000000000000000" pitchFamily="50" charset="0"/>
              </a:rPr>
              <a:t>PŘEDSTAVENÍ</a:t>
            </a:r>
          </a:p>
          <a:p>
            <a:r>
              <a:rPr lang="cs-CZ" sz="4700" b="1" dirty="0">
                <a:solidFill>
                  <a:schemeClr val="bg1"/>
                </a:solidFill>
                <a:latin typeface="Museo 500" panose="02000000000000000000" pitchFamily="50" charset="0"/>
              </a:rPr>
              <a:t>KLASTRU</a:t>
            </a:r>
            <a:endParaRPr lang="cs-CZ" sz="4700" dirty="0">
              <a:solidFill>
                <a:schemeClr val="bg1"/>
              </a:solidFill>
              <a:latin typeface="Museo 500" panose="02000000000000000000" pitchFamily="50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3446" y="1936172"/>
            <a:ext cx="5124365" cy="2997964"/>
          </a:xfrm>
          <a:prstGeom prst="rect">
            <a:avLst/>
          </a:prstGeom>
        </p:spPr>
      </p:pic>
      <p:sp>
        <p:nvSpPr>
          <p:cNvPr id="5" name="TextBox 3">
            <a:extLst>
              <a:ext uri="{FF2B5EF4-FFF2-40B4-BE49-F238E27FC236}">
                <a16:creationId xmlns:a16="http://schemas.microsoft.com/office/drawing/2014/main" xmlns="" id="{D80DDB53-46FD-4BFF-9220-6F10A722EBA7}"/>
              </a:ext>
            </a:extLst>
          </p:cNvPr>
          <p:cNvSpPr txBox="1"/>
          <p:nvPr/>
        </p:nvSpPr>
        <p:spPr>
          <a:xfrm>
            <a:off x="7147659" y="4934136"/>
            <a:ext cx="458732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>
                <a:latin typeface="Museo 300" panose="02000000000000000000" pitchFamily="50" charset="0"/>
              </a:rPr>
              <a:t>Ing. Jiří Herinek</a:t>
            </a:r>
            <a:br>
              <a:rPr lang="cs-CZ" sz="2400" dirty="0">
                <a:latin typeface="Museo 300" panose="02000000000000000000" pitchFamily="50" charset="0"/>
              </a:rPr>
            </a:br>
            <a:r>
              <a:rPr lang="cs-CZ" sz="2400" dirty="0">
                <a:latin typeface="Museo 300" panose="02000000000000000000" pitchFamily="50" charset="0"/>
              </a:rPr>
              <a:t>pověřený manažer klastru</a:t>
            </a:r>
          </a:p>
          <a:p>
            <a:r>
              <a:rPr lang="cs-CZ" sz="2400" dirty="0">
                <a:latin typeface="Museo 300" panose="02000000000000000000" pitchFamily="50" charset="0"/>
              </a:rPr>
              <a:t/>
            </a:r>
            <a:br>
              <a:rPr lang="cs-CZ" sz="2400" dirty="0">
                <a:latin typeface="Museo 300" panose="02000000000000000000" pitchFamily="50" charset="0"/>
              </a:rPr>
            </a:br>
            <a:r>
              <a:rPr lang="cs-CZ" sz="2400" dirty="0">
                <a:latin typeface="Museo 300" panose="02000000000000000000" pitchFamily="50" charset="0"/>
              </a:rPr>
              <a:t>Plzeň, 18. 10. 2018</a:t>
            </a:r>
          </a:p>
        </p:txBody>
      </p:sp>
    </p:spTree>
    <p:extLst>
      <p:ext uri="{BB962C8B-B14F-4D97-AF65-F5344CB8AC3E}">
        <p14:creationId xmlns:p14="http://schemas.microsoft.com/office/powerpoint/2010/main" val="393586360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sosceles Triangle 2"/>
          <p:cNvSpPr/>
          <p:nvPr/>
        </p:nvSpPr>
        <p:spPr>
          <a:xfrm rot="5400000">
            <a:off x="-494713" y="507019"/>
            <a:ext cx="6845694" cy="5856271"/>
          </a:xfrm>
          <a:prstGeom prst="triangle">
            <a:avLst/>
          </a:prstGeom>
          <a:solidFill>
            <a:srgbClr val="17558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cs-CZ" sz="5000" dirty="0">
              <a:solidFill>
                <a:schemeClr val="bg1"/>
              </a:solidFill>
              <a:latin typeface="Museo 300" panose="02000000000000000000" pitchFamily="50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83349" y="3021196"/>
            <a:ext cx="4859679" cy="8156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4700" b="1" dirty="0">
                <a:solidFill>
                  <a:schemeClr val="bg1"/>
                </a:solidFill>
                <a:latin typeface="Museo 500" panose="02000000000000000000" pitchFamily="50" charset="0"/>
              </a:rPr>
              <a:t>KONTAKT</a:t>
            </a:r>
            <a:endParaRPr lang="cs-CZ" sz="4700" dirty="0">
              <a:solidFill>
                <a:schemeClr val="bg1"/>
              </a:solidFill>
              <a:latin typeface="Museo 500" panose="02000000000000000000" pitchFamily="50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35732" y="160638"/>
            <a:ext cx="5124365" cy="2997964"/>
          </a:xfrm>
          <a:prstGeom prst="rect">
            <a:avLst/>
          </a:prstGeom>
        </p:spPr>
      </p:pic>
      <p:sp>
        <p:nvSpPr>
          <p:cNvPr id="5" name="TextBox 3">
            <a:extLst>
              <a:ext uri="{FF2B5EF4-FFF2-40B4-BE49-F238E27FC236}">
                <a16:creationId xmlns:a16="http://schemas.microsoft.com/office/drawing/2014/main" xmlns="" id="{D80DDB53-46FD-4BFF-9220-6F10A722EBA7}"/>
              </a:ext>
            </a:extLst>
          </p:cNvPr>
          <p:cNvSpPr txBox="1"/>
          <p:nvPr/>
        </p:nvSpPr>
        <p:spPr>
          <a:xfrm>
            <a:off x="7147659" y="3429000"/>
            <a:ext cx="4587327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200" dirty="0">
                <a:latin typeface="Museo 300" panose="02000000000000000000" pitchFamily="50" charset="0"/>
              </a:rPr>
              <a:t>Ing. Jiří Herinek</a:t>
            </a:r>
            <a:br>
              <a:rPr lang="cs-CZ" sz="2200" dirty="0">
                <a:latin typeface="Museo 300" panose="02000000000000000000" pitchFamily="50" charset="0"/>
              </a:rPr>
            </a:br>
            <a:r>
              <a:rPr lang="cs-CZ" sz="2200" dirty="0">
                <a:latin typeface="Museo 300" panose="02000000000000000000" pitchFamily="50" charset="0"/>
              </a:rPr>
              <a:t>pověřený manažer klastru</a:t>
            </a:r>
          </a:p>
          <a:p>
            <a:r>
              <a:rPr lang="cs-CZ" sz="2200" dirty="0">
                <a:latin typeface="Museo 300" panose="02000000000000000000" pitchFamily="50" charset="0"/>
              </a:rPr>
              <a:t/>
            </a:r>
            <a:br>
              <a:rPr lang="cs-CZ" sz="2200" dirty="0">
                <a:latin typeface="Museo 300" panose="02000000000000000000" pitchFamily="50" charset="0"/>
              </a:rPr>
            </a:br>
            <a:r>
              <a:rPr lang="cs-CZ" sz="2200" dirty="0">
                <a:latin typeface="Museo 300" panose="02000000000000000000" pitchFamily="50" charset="0"/>
              </a:rPr>
              <a:t>telefon</a:t>
            </a:r>
            <a:r>
              <a:rPr lang="cs-CZ" sz="2200">
                <a:latin typeface="Museo 300" panose="02000000000000000000" pitchFamily="50" charset="0"/>
              </a:rPr>
              <a:t>: 724 315 041</a:t>
            </a:r>
            <a:endParaRPr lang="cs-CZ" sz="2200" dirty="0">
              <a:latin typeface="Museo 300" panose="02000000000000000000" pitchFamily="50" charset="0"/>
            </a:endParaRPr>
          </a:p>
          <a:p>
            <a:r>
              <a:rPr lang="cs-CZ" sz="2200" dirty="0">
                <a:latin typeface="Museo 300" panose="02000000000000000000" pitchFamily="50" charset="0"/>
              </a:rPr>
              <a:t>e-mail: </a:t>
            </a:r>
            <a:r>
              <a:rPr lang="cs-CZ" sz="2200" dirty="0">
                <a:latin typeface="Museo 300" panose="02000000000000000000" pitchFamily="50" charset="0"/>
                <a:hlinkClick r:id="rId3"/>
              </a:rPr>
              <a:t>info@optickyklastr.cz</a:t>
            </a:r>
            <a:endParaRPr lang="cs-CZ" sz="2200" dirty="0">
              <a:latin typeface="Museo 300" panose="02000000000000000000" pitchFamily="50" charset="0"/>
            </a:endParaRPr>
          </a:p>
          <a:p>
            <a:endParaRPr lang="cs-CZ" sz="2200" dirty="0">
              <a:latin typeface="Museo 300" panose="02000000000000000000" pitchFamily="50" charset="0"/>
            </a:endParaRPr>
          </a:p>
          <a:p>
            <a:r>
              <a:rPr lang="cs-CZ" sz="2200" dirty="0">
                <a:latin typeface="Museo 300" panose="02000000000000000000" pitchFamily="50" charset="0"/>
              </a:rPr>
              <a:t>Český optický klastr, </a:t>
            </a:r>
            <a:r>
              <a:rPr lang="cs-CZ" sz="2200" dirty="0" err="1">
                <a:latin typeface="Museo 300" panose="02000000000000000000" pitchFamily="50" charset="0"/>
              </a:rPr>
              <a:t>z.s</a:t>
            </a:r>
            <a:r>
              <a:rPr lang="cs-CZ" sz="2200" dirty="0">
                <a:latin typeface="Museo 300" panose="02000000000000000000" pitchFamily="50" charset="0"/>
              </a:rPr>
              <a:t>.</a:t>
            </a:r>
          </a:p>
          <a:p>
            <a:r>
              <a:rPr lang="cs-CZ" sz="2200" dirty="0">
                <a:latin typeface="Museo 300" panose="02000000000000000000" pitchFamily="50" charset="0"/>
              </a:rPr>
              <a:t>Šlechtitelů 813/21</a:t>
            </a:r>
          </a:p>
          <a:p>
            <a:r>
              <a:rPr lang="cs-CZ" sz="2200" dirty="0">
                <a:latin typeface="Museo 300" panose="02000000000000000000" pitchFamily="50" charset="0"/>
              </a:rPr>
              <a:t>779 00  Olomouc</a:t>
            </a:r>
          </a:p>
        </p:txBody>
      </p:sp>
    </p:spTree>
    <p:extLst>
      <p:ext uri="{BB962C8B-B14F-4D97-AF65-F5344CB8AC3E}">
        <p14:creationId xmlns:p14="http://schemas.microsoft.com/office/powerpoint/2010/main" val="137900167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11">
            <a:extLst>
              <a:ext uri="{FF2B5EF4-FFF2-40B4-BE49-F238E27FC236}">
                <a16:creationId xmlns:a16="http://schemas.microsoft.com/office/drawing/2014/main" xmlns="" id="{DEB595A9-4387-4034-BB3C-3B04FAA4279E}"/>
              </a:ext>
            </a:extLst>
          </p:cNvPr>
          <p:cNvSpPr/>
          <p:nvPr/>
        </p:nvSpPr>
        <p:spPr>
          <a:xfrm>
            <a:off x="-16042" y="-16042"/>
            <a:ext cx="12192000" cy="1207606"/>
          </a:xfrm>
          <a:prstGeom prst="rect">
            <a:avLst/>
          </a:prstGeom>
          <a:solidFill>
            <a:schemeClr val="bg1">
              <a:alpha val="8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8" name="Rectangle 7"/>
          <p:cNvSpPr/>
          <p:nvPr/>
        </p:nvSpPr>
        <p:spPr>
          <a:xfrm>
            <a:off x="0" y="4230348"/>
            <a:ext cx="12192000" cy="177355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6253" y="-102894"/>
            <a:ext cx="2702039" cy="1580804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2396971" y="306086"/>
            <a:ext cx="9313766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cs-CZ" sz="4400" dirty="0">
                <a:solidFill>
                  <a:srgbClr val="175588"/>
                </a:solidFill>
                <a:latin typeface="Museo 500" panose="02000000000000000000" pitchFamily="50" charset="0"/>
              </a:rPr>
              <a:t>POSLÁNÍ KLASTRU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81263" y="1728931"/>
            <a:ext cx="11229474" cy="44935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cs-CZ" sz="2200" dirty="0">
                <a:latin typeface="Museo 300" panose="02000000000000000000" pitchFamily="50" charset="-18"/>
              </a:rPr>
              <a:t>Český optický klastr byl založen za účelem reprezentace zájmů svých členů a formování budoucích směrů optiky, </a:t>
            </a:r>
            <a:r>
              <a:rPr lang="cs-CZ" sz="2200" dirty="0" err="1">
                <a:latin typeface="Museo 300" panose="02000000000000000000" pitchFamily="50" charset="-18"/>
              </a:rPr>
              <a:t>optomechatroniky</a:t>
            </a:r>
            <a:r>
              <a:rPr lang="cs-CZ" sz="2200" dirty="0">
                <a:latin typeface="Museo 300" panose="02000000000000000000" pitchFamily="50" charset="-18"/>
              </a:rPr>
              <a:t>, </a:t>
            </a:r>
            <a:r>
              <a:rPr lang="cs-CZ" sz="2200" dirty="0" err="1">
                <a:latin typeface="Museo 300" panose="02000000000000000000" pitchFamily="50" charset="-18"/>
              </a:rPr>
              <a:t>fotoniky</a:t>
            </a:r>
            <a:r>
              <a:rPr lang="cs-CZ" sz="2200" dirty="0">
                <a:latin typeface="Museo 300" panose="02000000000000000000" pitchFamily="50" charset="-18"/>
              </a:rPr>
              <a:t> a jemné mechaniky. </a:t>
            </a:r>
          </a:p>
          <a:p>
            <a:pPr algn="just"/>
            <a:endParaRPr lang="cs-CZ" sz="2200" dirty="0">
              <a:latin typeface="Museo 300" panose="02000000000000000000" pitchFamily="50" charset="-18"/>
            </a:endParaRPr>
          </a:p>
          <a:p>
            <a:pPr algn="just"/>
            <a:r>
              <a:rPr lang="cs-CZ" sz="2200" dirty="0">
                <a:latin typeface="Museo 300" panose="02000000000000000000" pitchFamily="50" charset="-18"/>
              </a:rPr>
              <a:t>Cílem klastru bude propojovat potřeby svých členů, koordinovat a využívat dostupné zdroje a inovační potenciál za účelem rozvoje oboru. </a:t>
            </a:r>
          </a:p>
          <a:p>
            <a:endParaRPr lang="cs-CZ" sz="2200" dirty="0">
              <a:latin typeface="Museo 300" panose="02000000000000000000" pitchFamily="50" charset="-18"/>
            </a:endParaRPr>
          </a:p>
          <a:p>
            <a:pPr marL="285750" indent="-285750">
              <a:buBlip>
                <a:blip r:embed="rId3"/>
              </a:buBlip>
            </a:pPr>
            <a:r>
              <a:rPr lang="cs-CZ" sz="2200" b="1" dirty="0">
                <a:latin typeface="Museo 300" panose="02000000000000000000" pitchFamily="50" charset="-18"/>
              </a:rPr>
              <a:t>Výzkum, vývoj, inovace </a:t>
            </a:r>
            <a:r>
              <a:rPr lang="cs-CZ" sz="2200" dirty="0">
                <a:latin typeface="Museo 300" panose="02000000000000000000" pitchFamily="50" charset="-18"/>
              </a:rPr>
              <a:t>(kooperační projekty, budování sdílené komercionalizace, rešerše), </a:t>
            </a:r>
          </a:p>
          <a:p>
            <a:pPr marL="285750" indent="-285750">
              <a:buBlip>
                <a:blip r:embed="rId3"/>
              </a:buBlip>
            </a:pPr>
            <a:r>
              <a:rPr lang="cs-CZ" sz="2200" b="1" dirty="0">
                <a:latin typeface="Museo 300" panose="02000000000000000000" pitchFamily="50" charset="-18"/>
              </a:rPr>
              <a:t>Rozvoj lidských zdrojů </a:t>
            </a:r>
            <a:r>
              <a:rPr lang="cs-CZ" sz="2200" dirty="0">
                <a:latin typeface="Museo 300" panose="02000000000000000000" pitchFamily="50" charset="-18"/>
              </a:rPr>
              <a:t>(specializované akce, transfer know-how o trendech a technologiích mezi členy, lákání talentů, praxe pro studenty a stipendijní programy), </a:t>
            </a:r>
          </a:p>
          <a:p>
            <a:pPr marL="285750" indent="-285750">
              <a:buBlip>
                <a:blip r:embed="rId3"/>
              </a:buBlip>
            </a:pPr>
            <a:r>
              <a:rPr lang="cs-CZ" sz="2200" b="1" dirty="0">
                <a:latin typeface="Museo 300" panose="02000000000000000000" pitchFamily="50" charset="-18"/>
              </a:rPr>
              <a:t>Marketing a public relations </a:t>
            </a:r>
            <a:r>
              <a:rPr lang="cs-CZ" sz="2200" dirty="0">
                <a:latin typeface="Museo 300" panose="02000000000000000000" pitchFamily="50" charset="-18"/>
              </a:rPr>
              <a:t>(propagace klastru, vytváření regionální a oborové identity) </a:t>
            </a:r>
          </a:p>
          <a:p>
            <a:pPr marL="285750" indent="-285750">
              <a:buBlip>
                <a:blip r:embed="rId3"/>
              </a:buBlip>
            </a:pPr>
            <a:r>
              <a:rPr lang="cs-CZ" sz="2200" b="1" dirty="0">
                <a:latin typeface="Museo 300" panose="02000000000000000000" pitchFamily="50" charset="-18"/>
              </a:rPr>
              <a:t>Internacionalizace</a:t>
            </a:r>
          </a:p>
        </p:txBody>
      </p:sp>
    </p:spTree>
    <p:extLst>
      <p:ext uri="{BB962C8B-B14F-4D97-AF65-F5344CB8AC3E}">
        <p14:creationId xmlns:p14="http://schemas.microsoft.com/office/powerpoint/2010/main" val="332471649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11">
            <a:extLst>
              <a:ext uri="{FF2B5EF4-FFF2-40B4-BE49-F238E27FC236}">
                <a16:creationId xmlns:a16="http://schemas.microsoft.com/office/drawing/2014/main" xmlns="" id="{DEB595A9-4387-4034-BB3C-3B04FAA4279E}"/>
              </a:ext>
            </a:extLst>
          </p:cNvPr>
          <p:cNvSpPr/>
          <p:nvPr/>
        </p:nvSpPr>
        <p:spPr>
          <a:xfrm>
            <a:off x="-16042" y="-16042"/>
            <a:ext cx="12192000" cy="1207606"/>
          </a:xfrm>
          <a:prstGeom prst="rect">
            <a:avLst/>
          </a:prstGeom>
          <a:solidFill>
            <a:schemeClr val="bg1">
              <a:alpha val="8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6253" y="-102894"/>
            <a:ext cx="2702039" cy="1580804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2396971" y="306086"/>
            <a:ext cx="9313766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cs-CZ" sz="4400" dirty="0">
                <a:solidFill>
                  <a:srgbClr val="175588"/>
                </a:solidFill>
                <a:latin typeface="Museo 500" panose="02000000000000000000" pitchFamily="50" charset="0"/>
              </a:rPr>
              <a:t>HLAVNÍ OBLASTI ČINNOSTI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81263" y="1728931"/>
            <a:ext cx="11229474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cs-CZ" sz="2200" dirty="0">
                <a:latin typeface="Museo 300" panose="02000000000000000000" pitchFamily="50" charset="-18"/>
              </a:rPr>
              <a:t>Český optický klastr bude realizovat své aktivity zejména v těchto oblastech:</a:t>
            </a:r>
          </a:p>
          <a:p>
            <a:pPr algn="just"/>
            <a:endParaRPr lang="cs-CZ" sz="2200" dirty="0">
              <a:latin typeface="Museo 300" panose="02000000000000000000" pitchFamily="50" charset="-18"/>
            </a:endParaRPr>
          </a:p>
          <a:p>
            <a:pPr marL="285750" indent="-285750">
              <a:buBlip>
                <a:blip r:embed="rId3"/>
              </a:buBlip>
            </a:pPr>
            <a:r>
              <a:rPr lang="cs-CZ" sz="2200" b="1" dirty="0">
                <a:latin typeface="Museo 300" panose="02000000000000000000" pitchFamily="50" charset="0"/>
              </a:rPr>
              <a:t>Zobrazovací a spotřební technika</a:t>
            </a:r>
            <a:endParaRPr lang="cs-CZ" sz="2200" dirty="0">
              <a:latin typeface="Museo 300" panose="02000000000000000000" pitchFamily="50" charset="0"/>
            </a:endParaRPr>
          </a:p>
          <a:p>
            <a:pPr marL="285750" indent="-285750">
              <a:buBlip>
                <a:blip r:embed="rId3"/>
              </a:buBlip>
            </a:pPr>
            <a:r>
              <a:rPr lang="cs-CZ" sz="2200" b="1" dirty="0">
                <a:latin typeface="Museo 300" panose="02000000000000000000" pitchFamily="50" charset="0"/>
              </a:rPr>
              <a:t>Vojenská optika</a:t>
            </a:r>
            <a:endParaRPr lang="cs-CZ" sz="2200" dirty="0">
              <a:latin typeface="Museo 300" panose="02000000000000000000" pitchFamily="50" charset="0"/>
            </a:endParaRPr>
          </a:p>
          <a:p>
            <a:pPr marL="285750" indent="-285750">
              <a:buBlip>
                <a:blip r:embed="rId3"/>
              </a:buBlip>
            </a:pPr>
            <a:r>
              <a:rPr lang="cs-CZ" sz="2200" b="1" dirty="0">
                <a:latin typeface="Museo 300" panose="02000000000000000000" pitchFamily="50" charset="0"/>
              </a:rPr>
              <a:t>Světelná optika</a:t>
            </a:r>
            <a:endParaRPr lang="cs-CZ" sz="2200" dirty="0">
              <a:latin typeface="Museo 300" panose="02000000000000000000" pitchFamily="50" charset="0"/>
            </a:endParaRPr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xmlns="" id="{4DF59A6C-D2E1-497E-8EBC-81E2C214B72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76" y="4854071"/>
            <a:ext cx="3001901" cy="2003929"/>
          </a:xfrm>
          <a:prstGeom prst="rect">
            <a:avLst/>
          </a:prstGeom>
        </p:spPr>
      </p:pic>
      <p:pic>
        <p:nvPicPr>
          <p:cNvPr id="7" name="Obrázek 6">
            <a:extLst>
              <a:ext uri="{FF2B5EF4-FFF2-40B4-BE49-F238E27FC236}">
                <a16:creationId xmlns:a16="http://schemas.microsoft.com/office/drawing/2014/main" xmlns="" id="{73C2A94C-E197-41B0-89DD-36481A734FEC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8078" y="4849090"/>
            <a:ext cx="3005895" cy="2003931"/>
          </a:xfrm>
          <a:prstGeom prst="rect">
            <a:avLst/>
          </a:prstGeom>
        </p:spPr>
      </p:pic>
      <p:pic>
        <p:nvPicPr>
          <p:cNvPr id="8" name="Obrázek 7">
            <a:extLst>
              <a:ext uri="{FF2B5EF4-FFF2-40B4-BE49-F238E27FC236}">
                <a16:creationId xmlns:a16="http://schemas.microsoft.com/office/drawing/2014/main" xmlns="" id="{0F4B7AA3-43CF-4559-9FAD-B3793491CBC6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3973" y="4849090"/>
            <a:ext cx="3005896" cy="2003930"/>
          </a:xfrm>
          <a:prstGeom prst="rect">
            <a:avLst/>
          </a:prstGeom>
        </p:spPr>
      </p:pic>
      <p:pic>
        <p:nvPicPr>
          <p:cNvPr id="11" name="Obrázek 10">
            <a:extLst>
              <a:ext uri="{FF2B5EF4-FFF2-40B4-BE49-F238E27FC236}">
                <a16:creationId xmlns:a16="http://schemas.microsoft.com/office/drawing/2014/main" xmlns="" id="{808B2C78-7D3F-4C4F-AE82-63D2FC47F15A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89868" y="4851580"/>
            <a:ext cx="3008767" cy="20064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61216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"/>
                            </p:stCondLst>
                            <p:childTnLst>
                              <p:par>
                                <p:cTn id="10" presetID="2" presetClass="entr" presetSubtype="2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10"/>
                            </p:stCondLst>
                            <p:childTnLst>
                              <p:par>
                                <p:cTn id="15" presetID="2" presetClass="entr" presetSubtype="2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4010"/>
                            </p:stCondLst>
                            <p:childTnLst>
                              <p:par>
                                <p:cTn id="20" presetID="2" presetClass="entr" presetSubtype="2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11">
            <a:extLst>
              <a:ext uri="{FF2B5EF4-FFF2-40B4-BE49-F238E27FC236}">
                <a16:creationId xmlns:a16="http://schemas.microsoft.com/office/drawing/2014/main" xmlns="" id="{DEB595A9-4387-4034-BB3C-3B04FAA4279E}"/>
              </a:ext>
            </a:extLst>
          </p:cNvPr>
          <p:cNvSpPr/>
          <p:nvPr/>
        </p:nvSpPr>
        <p:spPr>
          <a:xfrm>
            <a:off x="-16042" y="-16042"/>
            <a:ext cx="12192000" cy="1207606"/>
          </a:xfrm>
          <a:prstGeom prst="rect">
            <a:avLst/>
          </a:prstGeom>
          <a:solidFill>
            <a:schemeClr val="bg1">
              <a:alpha val="8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6253" y="-102894"/>
            <a:ext cx="2702039" cy="1580804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481263" y="1728931"/>
            <a:ext cx="11229474" cy="24622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cs-CZ" sz="2200" dirty="0">
              <a:latin typeface="Museo 300" panose="02000000000000000000" pitchFamily="50" charset="-18"/>
            </a:endParaRPr>
          </a:p>
          <a:p>
            <a:pPr marL="285750" indent="-285750">
              <a:buBlip>
                <a:blip r:embed="rId3"/>
              </a:buBlip>
            </a:pPr>
            <a:r>
              <a:rPr lang="cs-CZ" sz="2200" dirty="0">
                <a:latin typeface="Museo 300" panose="02000000000000000000" pitchFamily="50" charset="-18"/>
              </a:rPr>
              <a:t>Vytvoření oborové platformy </a:t>
            </a:r>
          </a:p>
          <a:p>
            <a:pPr marL="285750" indent="-285750">
              <a:buBlip>
                <a:blip r:embed="rId3"/>
              </a:buBlip>
            </a:pPr>
            <a:r>
              <a:rPr lang="cs-CZ" sz="2200" dirty="0">
                <a:latin typeface="Museo 300" panose="02000000000000000000" pitchFamily="50" charset="-18"/>
              </a:rPr>
              <a:t>Formulace strategických pilířů činnosti</a:t>
            </a:r>
          </a:p>
          <a:p>
            <a:pPr marL="285750" indent="-285750">
              <a:buBlip>
                <a:blip r:embed="rId3"/>
              </a:buBlip>
            </a:pPr>
            <a:r>
              <a:rPr lang="cs-CZ" sz="2200" dirty="0">
                <a:latin typeface="Museo 300" panose="02000000000000000000" pitchFamily="50" charset="-18"/>
              </a:rPr>
              <a:t>Propagace klastru s cílem posílit a rozvinout členskou základnu </a:t>
            </a:r>
          </a:p>
          <a:p>
            <a:pPr marL="285750" indent="-285750">
              <a:buBlip>
                <a:blip r:embed="rId3"/>
              </a:buBlip>
            </a:pPr>
            <a:r>
              <a:rPr lang="cs-CZ" sz="2200" dirty="0">
                <a:latin typeface="Museo 300" panose="02000000000000000000" pitchFamily="50" charset="-18"/>
              </a:rPr>
              <a:t>Definice konkrétních společných projektů členů klastru v oblasti kolektivního výzkumu</a:t>
            </a:r>
          </a:p>
          <a:p>
            <a:pPr marL="285750" indent="-285750">
              <a:buBlip>
                <a:blip r:embed="rId3"/>
              </a:buBlip>
            </a:pPr>
            <a:endParaRPr lang="cs-CZ" sz="2200" dirty="0">
              <a:latin typeface="Museo 300" panose="02000000000000000000" pitchFamily="50" charset="-18"/>
            </a:endParaRPr>
          </a:p>
        </p:txBody>
      </p:sp>
      <p:sp>
        <p:nvSpPr>
          <p:cNvPr id="7" name="Rectangle 9">
            <a:extLst>
              <a:ext uri="{FF2B5EF4-FFF2-40B4-BE49-F238E27FC236}">
                <a16:creationId xmlns:a16="http://schemas.microsoft.com/office/drawing/2014/main" xmlns="" id="{A46C21D0-3742-4DE2-86F5-CF18483E2D17}"/>
              </a:ext>
            </a:extLst>
          </p:cNvPr>
          <p:cNvSpPr/>
          <p:nvPr/>
        </p:nvSpPr>
        <p:spPr>
          <a:xfrm>
            <a:off x="2396971" y="306086"/>
            <a:ext cx="9313766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cs-CZ" sz="4400" dirty="0">
                <a:solidFill>
                  <a:srgbClr val="175588"/>
                </a:solidFill>
                <a:latin typeface="Museo 500" panose="02000000000000000000" pitchFamily="50" charset="0"/>
              </a:rPr>
              <a:t>CÍLE PRO ROK 2018</a:t>
            </a:r>
          </a:p>
        </p:txBody>
      </p:sp>
    </p:spTree>
    <p:extLst>
      <p:ext uri="{BB962C8B-B14F-4D97-AF65-F5344CB8AC3E}">
        <p14:creationId xmlns:p14="http://schemas.microsoft.com/office/powerpoint/2010/main" val="34680760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Obrázek 6">
            <a:extLst>
              <a:ext uri="{FF2B5EF4-FFF2-40B4-BE49-F238E27FC236}">
                <a16:creationId xmlns:a16="http://schemas.microsoft.com/office/drawing/2014/main" xmlns="" id="{B4B14350-505D-4206-A4E2-6705787CF11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30210" y="2218871"/>
            <a:ext cx="5774725" cy="3407888"/>
          </a:xfrm>
          <a:prstGeom prst="rect">
            <a:avLst/>
          </a:prstGeom>
        </p:spPr>
      </p:pic>
      <p:sp>
        <p:nvSpPr>
          <p:cNvPr id="9" name="Rectangle 11">
            <a:extLst>
              <a:ext uri="{FF2B5EF4-FFF2-40B4-BE49-F238E27FC236}">
                <a16:creationId xmlns:a16="http://schemas.microsoft.com/office/drawing/2014/main" xmlns="" id="{DEB595A9-4387-4034-BB3C-3B04FAA4279E}"/>
              </a:ext>
            </a:extLst>
          </p:cNvPr>
          <p:cNvSpPr/>
          <p:nvPr/>
        </p:nvSpPr>
        <p:spPr>
          <a:xfrm>
            <a:off x="-16042" y="-16042"/>
            <a:ext cx="12192000" cy="1207606"/>
          </a:xfrm>
          <a:prstGeom prst="rect">
            <a:avLst/>
          </a:prstGeom>
          <a:solidFill>
            <a:schemeClr val="bg1">
              <a:alpha val="8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6253" y="-102894"/>
            <a:ext cx="2702039" cy="1580804"/>
          </a:xfrm>
          <a:prstGeom prst="rect">
            <a:avLst/>
          </a:prstGeom>
        </p:spPr>
      </p:pic>
      <p:sp>
        <p:nvSpPr>
          <p:cNvPr id="6" name="Rectangle 9">
            <a:extLst>
              <a:ext uri="{FF2B5EF4-FFF2-40B4-BE49-F238E27FC236}">
                <a16:creationId xmlns:a16="http://schemas.microsoft.com/office/drawing/2014/main" xmlns="" id="{D4CF8FA6-3C5E-4EB7-835E-788B9D461327}"/>
              </a:ext>
            </a:extLst>
          </p:cNvPr>
          <p:cNvSpPr/>
          <p:nvPr/>
        </p:nvSpPr>
        <p:spPr>
          <a:xfrm>
            <a:off x="2375636" y="306086"/>
            <a:ext cx="9335101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cs-CZ" sz="4400" dirty="0">
                <a:solidFill>
                  <a:srgbClr val="175588"/>
                </a:solidFill>
                <a:latin typeface="Museo 500" panose="02000000000000000000" pitchFamily="50" charset="0"/>
              </a:rPr>
              <a:t>PILÍŘE ČINNOSTI KLASTRU</a:t>
            </a:r>
          </a:p>
        </p:txBody>
      </p:sp>
      <p:sp>
        <p:nvSpPr>
          <p:cNvPr id="8" name="Obdélník 7">
            <a:extLst>
              <a:ext uri="{FF2B5EF4-FFF2-40B4-BE49-F238E27FC236}">
                <a16:creationId xmlns:a16="http://schemas.microsoft.com/office/drawing/2014/main" xmlns="" id="{036AEF3F-04E6-4C07-809F-A6A5800B58AC}"/>
              </a:ext>
            </a:extLst>
          </p:cNvPr>
          <p:cNvSpPr/>
          <p:nvPr/>
        </p:nvSpPr>
        <p:spPr>
          <a:xfrm>
            <a:off x="4901836" y="1471836"/>
            <a:ext cx="2231472" cy="520117"/>
          </a:xfrm>
          <a:prstGeom prst="rect">
            <a:avLst/>
          </a:prstGeom>
          <a:solidFill>
            <a:srgbClr val="17558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200" dirty="0">
                <a:latin typeface="Museo 300" panose="02000000000000000000" pitchFamily="50" charset="-18"/>
              </a:rPr>
              <a:t>Provoz</a:t>
            </a:r>
          </a:p>
        </p:txBody>
      </p:sp>
      <p:sp>
        <p:nvSpPr>
          <p:cNvPr id="11" name="Obdélník 10">
            <a:extLst>
              <a:ext uri="{FF2B5EF4-FFF2-40B4-BE49-F238E27FC236}">
                <a16:creationId xmlns:a16="http://schemas.microsoft.com/office/drawing/2014/main" xmlns="" id="{FB0EE797-F43A-46FE-B658-8A8F37CF2AEB}"/>
              </a:ext>
            </a:extLst>
          </p:cNvPr>
          <p:cNvSpPr/>
          <p:nvPr/>
        </p:nvSpPr>
        <p:spPr>
          <a:xfrm>
            <a:off x="3110935" y="5833019"/>
            <a:ext cx="2702039" cy="520117"/>
          </a:xfrm>
          <a:prstGeom prst="rect">
            <a:avLst/>
          </a:prstGeom>
          <a:solidFill>
            <a:srgbClr val="17558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200" dirty="0">
                <a:latin typeface="Museo 300" panose="02000000000000000000" pitchFamily="50" charset="-18"/>
              </a:rPr>
              <a:t>Lepší lidi do optiky</a:t>
            </a:r>
          </a:p>
        </p:txBody>
      </p:sp>
      <p:pic>
        <p:nvPicPr>
          <p:cNvPr id="12" name="Obrázek 11">
            <a:extLst>
              <a:ext uri="{FF2B5EF4-FFF2-40B4-BE49-F238E27FC236}">
                <a16:creationId xmlns:a16="http://schemas.microsoft.com/office/drawing/2014/main" xmlns="" id="{53174FAE-0A29-43CC-AE03-D23D55FA9B6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26228" y="3298530"/>
            <a:ext cx="463241" cy="463241"/>
          </a:xfrm>
          <a:prstGeom prst="rect">
            <a:avLst/>
          </a:prstGeom>
        </p:spPr>
      </p:pic>
      <p:pic>
        <p:nvPicPr>
          <p:cNvPr id="15" name="Obrázek 14">
            <a:extLst>
              <a:ext uri="{FF2B5EF4-FFF2-40B4-BE49-F238E27FC236}">
                <a16:creationId xmlns:a16="http://schemas.microsoft.com/office/drawing/2014/main" xmlns="" id="{D87E0C01-8C4E-4CF0-B1A8-9E889DF5A33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75636" y="5778553"/>
            <a:ext cx="666486" cy="666486"/>
          </a:xfrm>
          <a:prstGeom prst="rect">
            <a:avLst/>
          </a:prstGeom>
        </p:spPr>
      </p:pic>
      <p:pic>
        <p:nvPicPr>
          <p:cNvPr id="16" name="Obrázek 15">
            <a:extLst>
              <a:ext uri="{FF2B5EF4-FFF2-40B4-BE49-F238E27FC236}">
                <a16:creationId xmlns:a16="http://schemas.microsoft.com/office/drawing/2014/main" xmlns="" id="{B5469D45-C02B-4D78-87FF-736313CE0A1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21181" y="5832497"/>
            <a:ext cx="470260" cy="463241"/>
          </a:xfrm>
          <a:prstGeom prst="rect">
            <a:avLst/>
          </a:prstGeom>
        </p:spPr>
      </p:pic>
      <p:pic>
        <p:nvPicPr>
          <p:cNvPr id="17" name="Obrázek 16">
            <a:extLst>
              <a:ext uri="{FF2B5EF4-FFF2-40B4-BE49-F238E27FC236}">
                <a16:creationId xmlns:a16="http://schemas.microsoft.com/office/drawing/2014/main" xmlns="" id="{80D142C6-5321-49DB-BE6F-49B259350962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9845" y="2735147"/>
            <a:ext cx="463241" cy="463241"/>
          </a:xfrm>
          <a:prstGeom prst="rect">
            <a:avLst/>
          </a:prstGeom>
        </p:spPr>
      </p:pic>
      <p:pic>
        <p:nvPicPr>
          <p:cNvPr id="18" name="Obrázek 17">
            <a:extLst>
              <a:ext uri="{FF2B5EF4-FFF2-40B4-BE49-F238E27FC236}">
                <a16:creationId xmlns:a16="http://schemas.microsoft.com/office/drawing/2014/main" xmlns="" id="{63122E77-88B9-487E-9F37-DE127CADF8F6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26229" y="2735147"/>
            <a:ext cx="463241" cy="463241"/>
          </a:xfrm>
          <a:prstGeom prst="rect">
            <a:avLst/>
          </a:prstGeom>
        </p:spPr>
      </p:pic>
      <p:pic>
        <p:nvPicPr>
          <p:cNvPr id="19" name="Obrázek 18">
            <a:extLst>
              <a:ext uri="{FF2B5EF4-FFF2-40B4-BE49-F238E27FC236}">
                <a16:creationId xmlns:a16="http://schemas.microsoft.com/office/drawing/2014/main" xmlns="" id="{DA322D28-AEE1-4FCF-8CB6-24A9CB338833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89967" y="3565910"/>
            <a:ext cx="463241" cy="463241"/>
          </a:xfrm>
          <a:prstGeom prst="rect">
            <a:avLst/>
          </a:prstGeom>
        </p:spPr>
      </p:pic>
      <p:pic>
        <p:nvPicPr>
          <p:cNvPr id="20" name="Obrázek 19">
            <a:extLst>
              <a:ext uri="{FF2B5EF4-FFF2-40B4-BE49-F238E27FC236}">
                <a16:creationId xmlns:a16="http://schemas.microsoft.com/office/drawing/2014/main" xmlns="" id="{8C82BF3B-FE7D-4A74-9F77-52D0171AACEF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30333" y="1518401"/>
            <a:ext cx="463241" cy="463241"/>
          </a:xfrm>
          <a:prstGeom prst="rect">
            <a:avLst/>
          </a:prstGeom>
        </p:spPr>
      </p:pic>
      <p:pic>
        <p:nvPicPr>
          <p:cNvPr id="21" name="Obrázek 20">
            <a:extLst>
              <a:ext uri="{FF2B5EF4-FFF2-40B4-BE49-F238E27FC236}">
                <a16:creationId xmlns:a16="http://schemas.microsoft.com/office/drawing/2014/main" xmlns="" id="{D7566DEE-B040-48AA-B1ED-6F4F966CA630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3269" y="3294491"/>
            <a:ext cx="592949" cy="592949"/>
          </a:xfrm>
          <a:prstGeom prst="rect">
            <a:avLst/>
          </a:prstGeom>
        </p:spPr>
      </p:pic>
      <p:pic>
        <p:nvPicPr>
          <p:cNvPr id="22" name="Obrázek 21">
            <a:extLst>
              <a:ext uri="{FF2B5EF4-FFF2-40B4-BE49-F238E27FC236}">
                <a16:creationId xmlns:a16="http://schemas.microsoft.com/office/drawing/2014/main" xmlns="" id="{36219CDE-4BA3-4595-9BA0-BBDBF0E02D87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4089" y="2531101"/>
            <a:ext cx="463241" cy="463241"/>
          </a:xfrm>
          <a:prstGeom prst="rect">
            <a:avLst/>
          </a:prstGeom>
        </p:spPr>
      </p:pic>
      <p:sp>
        <p:nvSpPr>
          <p:cNvPr id="23" name="Obdélník 22">
            <a:extLst>
              <a:ext uri="{FF2B5EF4-FFF2-40B4-BE49-F238E27FC236}">
                <a16:creationId xmlns:a16="http://schemas.microsoft.com/office/drawing/2014/main" xmlns="" id="{FAF5CF61-B9DD-4B09-9806-6F87F7A35633}"/>
              </a:ext>
            </a:extLst>
          </p:cNvPr>
          <p:cNvSpPr/>
          <p:nvPr/>
        </p:nvSpPr>
        <p:spPr>
          <a:xfrm>
            <a:off x="6320589" y="5809804"/>
            <a:ext cx="2231472" cy="520117"/>
          </a:xfrm>
          <a:prstGeom prst="rect">
            <a:avLst/>
          </a:prstGeom>
          <a:solidFill>
            <a:srgbClr val="17558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200" dirty="0">
                <a:latin typeface="Museo 300" panose="02000000000000000000" pitchFamily="50" charset="-18"/>
              </a:rPr>
              <a:t>Informace</a:t>
            </a:r>
          </a:p>
        </p:txBody>
      </p:sp>
      <p:sp>
        <p:nvSpPr>
          <p:cNvPr id="24" name="Obdélník 23">
            <a:extLst>
              <a:ext uri="{FF2B5EF4-FFF2-40B4-BE49-F238E27FC236}">
                <a16:creationId xmlns:a16="http://schemas.microsoft.com/office/drawing/2014/main" xmlns="" id="{6D03898A-360F-4AE6-BE3F-49904E52C704}"/>
              </a:ext>
            </a:extLst>
          </p:cNvPr>
          <p:cNvSpPr/>
          <p:nvPr/>
        </p:nvSpPr>
        <p:spPr>
          <a:xfrm rot="16200000">
            <a:off x="-291394" y="3652648"/>
            <a:ext cx="3711224" cy="667214"/>
          </a:xfrm>
          <a:prstGeom prst="rect">
            <a:avLst/>
          </a:prstGeom>
          <a:solidFill>
            <a:srgbClr val="17558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200" dirty="0">
                <a:latin typeface="Museo 300" panose="02000000000000000000" pitchFamily="50" charset="-18"/>
              </a:rPr>
              <a:t>Společný </a:t>
            </a:r>
            <a:r>
              <a:rPr lang="cs-CZ" sz="2200" dirty="0" err="1">
                <a:latin typeface="Museo 300" panose="02000000000000000000" pitchFamily="50" charset="-18"/>
              </a:rPr>
              <a:t>lobbying</a:t>
            </a:r>
            <a:r>
              <a:rPr lang="cs-CZ" sz="2200" dirty="0">
                <a:latin typeface="Museo 300" panose="02000000000000000000" pitchFamily="50" charset="-18"/>
              </a:rPr>
              <a:t>, tendry, marketing</a:t>
            </a:r>
          </a:p>
        </p:txBody>
      </p:sp>
      <p:sp>
        <p:nvSpPr>
          <p:cNvPr id="25" name="Obdélník 24">
            <a:extLst>
              <a:ext uri="{FF2B5EF4-FFF2-40B4-BE49-F238E27FC236}">
                <a16:creationId xmlns:a16="http://schemas.microsoft.com/office/drawing/2014/main" xmlns="" id="{6079D1BA-18C0-458D-AEED-A0385DEE07BD}"/>
              </a:ext>
            </a:extLst>
          </p:cNvPr>
          <p:cNvSpPr/>
          <p:nvPr/>
        </p:nvSpPr>
        <p:spPr>
          <a:xfrm rot="5400000">
            <a:off x="8799561" y="3646468"/>
            <a:ext cx="3565822" cy="667215"/>
          </a:xfrm>
          <a:prstGeom prst="rect">
            <a:avLst/>
          </a:prstGeom>
          <a:solidFill>
            <a:srgbClr val="17558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200" dirty="0">
                <a:latin typeface="Museo 300" panose="02000000000000000000" pitchFamily="50" charset="-18"/>
              </a:rPr>
              <a:t>Networking a moderace členů</a:t>
            </a:r>
          </a:p>
        </p:txBody>
      </p:sp>
      <p:sp>
        <p:nvSpPr>
          <p:cNvPr id="26" name="Obdélník 25">
            <a:extLst>
              <a:ext uri="{FF2B5EF4-FFF2-40B4-BE49-F238E27FC236}">
                <a16:creationId xmlns:a16="http://schemas.microsoft.com/office/drawing/2014/main" xmlns="" id="{4232B47F-0356-4555-BC96-3B57BD49B649}"/>
              </a:ext>
            </a:extLst>
          </p:cNvPr>
          <p:cNvSpPr/>
          <p:nvPr/>
        </p:nvSpPr>
        <p:spPr>
          <a:xfrm>
            <a:off x="5033742" y="3289279"/>
            <a:ext cx="1967662" cy="767486"/>
          </a:xfrm>
          <a:prstGeom prst="rect">
            <a:avLst/>
          </a:prstGeom>
          <a:solidFill>
            <a:srgbClr val="17558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200" dirty="0">
                <a:latin typeface="Museo 300" panose="02000000000000000000" pitchFamily="50" charset="-18"/>
              </a:rPr>
              <a:t>Společné projekty</a:t>
            </a:r>
          </a:p>
        </p:txBody>
      </p:sp>
    </p:spTree>
    <p:extLst>
      <p:ext uri="{BB962C8B-B14F-4D97-AF65-F5344CB8AC3E}">
        <p14:creationId xmlns:p14="http://schemas.microsoft.com/office/powerpoint/2010/main" val="271394669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11">
            <a:extLst>
              <a:ext uri="{FF2B5EF4-FFF2-40B4-BE49-F238E27FC236}">
                <a16:creationId xmlns:a16="http://schemas.microsoft.com/office/drawing/2014/main" xmlns="" id="{DEB595A9-4387-4034-BB3C-3B04FAA4279E}"/>
              </a:ext>
            </a:extLst>
          </p:cNvPr>
          <p:cNvSpPr/>
          <p:nvPr/>
        </p:nvSpPr>
        <p:spPr>
          <a:xfrm>
            <a:off x="-16042" y="-16042"/>
            <a:ext cx="12192000" cy="1207606"/>
          </a:xfrm>
          <a:prstGeom prst="rect">
            <a:avLst/>
          </a:prstGeom>
          <a:solidFill>
            <a:schemeClr val="bg1">
              <a:alpha val="8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6253" y="-102894"/>
            <a:ext cx="2702039" cy="1580804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2396971" y="306086"/>
            <a:ext cx="9313766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cs-CZ" sz="4400" dirty="0">
                <a:solidFill>
                  <a:srgbClr val="175588"/>
                </a:solidFill>
                <a:latin typeface="Museo 500" panose="02000000000000000000" pitchFamily="50" charset="0"/>
              </a:rPr>
              <a:t>INFORMACE A LIDÉ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81263" y="1728931"/>
            <a:ext cx="11229474" cy="44935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cs-CZ" sz="2200" b="1" dirty="0">
                <a:latin typeface="Museo 300" panose="02000000000000000000" pitchFamily="50" charset="-18"/>
              </a:rPr>
              <a:t>Informace</a:t>
            </a:r>
          </a:p>
          <a:p>
            <a:endParaRPr lang="cs-CZ" sz="2200" dirty="0">
              <a:latin typeface="Museo 300" panose="02000000000000000000" pitchFamily="50" charset="-18"/>
            </a:endParaRPr>
          </a:p>
          <a:p>
            <a:pPr marL="285750" indent="-285750">
              <a:buBlip>
                <a:blip r:embed="rId3"/>
              </a:buBlip>
            </a:pPr>
            <a:r>
              <a:rPr lang="cs-CZ" sz="2200" dirty="0">
                <a:latin typeface="Museo 300" panose="02000000000000000000" pitchFamily="50" charset="-18"/>
              </a:rPr>
              <a:t>vyhledávání potenciálních projektů a jejich financování (spolupráce OK4Inovace)</a:t>
            </a:r>
          </a:p>
          <a:p>
            <a:pPr marL="285750" indent="-285750">
              <a:buBlip>
                <a:blip r:embed="rId3"/>
              </a:buBlip>
            </a:pPr>
            <a:r>
              <a:rPr lang="cs-CZ" sz="2200" dirty="0">
                <a:latin typeface="Museo 300" panose="02000000000000000000" pitchFamily="50" charset="-18"/>
              </a:rPr>
              <a:t>spolupráce nové Národní centrum kompetence</a:t>
            </a:r>
          </a:p>
          <a:p>
            <a:pPr marL="285750" indent="-285750">
              <a:buBlip>
                <a:blip r:embed="rId3"/>
              </a:buBlip>
            </a:pPr>
            <a:r>
              <a:rPr lang="cs-CZ" sz="2200" dirty="0">
                <a:latin typeface="Museo 300" panose="02000000000000000000" pitchFamily="50" charset="-18"/>
              </a:rPr>
              <a:t>informace o vědeckovýzkumných a technologických směrech (</a:t>
            </a:r>
            <a:r>
              <a:rPr lang="cs-CZ" sz="2200" dirty="0" err="1">
                <a:latin typeface="Museo 300" panose="02000000000000000000" pitchFamily="50" charset="-18"/>
              </a:rPr>
              <a:t>foresight</a:t>
            </a:r>
            <a:r>
              <a:rPr lang="cs-CZ" sz="2200" dirty="0">
                <a:latin typeface="Museo 300" panose="02000000000000000000" pitchFamily="50" charset="-18"/>
              </a:rPr>
              <a:t>)</a:t>
            </a:r>
          </a:p>
          <a:p>
            <a:pPr marL="285750" indent="-285750">
              <a:buBlip>
                <a:blip r:embed="rId3"/>
              </a:buBlip>
            </a:pPr>
            <a:r>
              <a:rPr lang="cs-CZ" sz="2200" dirty="0">
                <a:latin typeface="Museo 300" panose="02000000000000000000" pitchFamily="50" charset="-18"/>
              </a:rPr>
              <a:t>sledování legislativy</a:t>
            </a:r>
          </a:p>
          <a:p>
            <a:pPr marL="285750" indent="-285750">
              <a:buBlip>
                <a:blip r:embed="rId3"/>
              </a:buBlip>
            </a:pPr>
            <a:endParaRPr lang="cs-CZ" sz="2200" b="1" dirty="0">
              <a:latin typeface="Museo 300" panose="02000000000000000000" pitchFamily="50" charset="-18"/>
            </a:endParaRPr>
          </a:p>
          <a:p>
            <a:r>
              <a:rPr lang="cs-CZ" sz="2200" b="1" dirty="0">
                <a:latin typeface="Museo 300" panose="02000000000000000000" pitchFamily="50" charset="-18"/>
              </a:rPr>
              <a:t>Lepší lidi do optiky</a:t>
            </a:r>
          </a:p>
          <a:p>
            <a:endParaRPr lang="cs-CZ" sz="2200" b="1" dirty="0">
              <a:latin typeface="Museo 300" panose="02000000000000000000" pitchFamily="50" charset="-18"/>
            </a:endParaRPr>
          </a:p>
          <a:p>
            <a:pPr marL="285750" indent="-285750">
              <a:buBlip>
                <a:blip r:embed="rId3"/>
              </a:buBlip>
            </a:pPr>
            <a:r>
              <a:rPr lang="cs-CZ" sz="2200" dirty="0">
                <a:latin typeface="Museo 300" panose="02000000000000000000" pitchFamily="50" charset="-18"/>
              </a:rPr>
              <a:t>podpora technického vzdělávání</a:t>
            </a:r>
          </a:p>
          <a:p>
            <a:pPr marL="285750" indent="-285750">
              <a:buBlip>
                <a:blip r:embed="rId3"/>
              </a:buBlip>
            </a:pPr>
            <a:r>
              <a:rPr lang="cs-CZ" sz="2200" dirty="0">
                <a:latin typeface="Museo 300" panose="02000000000000000000" pitchFamily="50" charset="-18"/>
              </a:rPr>
              <a:t>projekt - optický kufřík</a:t>
            </a:r>
          </a:p>
          <a:p>
            <a:pPr marL="285750" indent="-285750">
              <a:buBlip>
                <a:blip r:embed="rId3"/>
              </a:buBlip>
            </a:pPr>
            <a:r>
              <a:rPr lang="cs-CZ" sz="2200" dirty="0">
                <a:latin typeface="Museo 300" panose="02000000000000000000" pitchFamily="50" charset="-18"/>
              </a:rPr>
              <a:t>projekt - optický akcelerátor</a:t>
            </a:r>
          </a:p>
          <a:p>
            <a:pPr marL="285750" indent="-285750">
              <a:buBlip>
                <a:blip r:embed="rId3"/>
              </a:buBlip>
            </a:pPr>
            <a:r>
              <a:rPr lang="cs-CZ" sz="2200" dirty="0">
                <a:latin typeface="Museo 300" panose="02000000000000000000" pitchFamily="50" charset="-18"/>
              </a:rPr>
              <a:t>…</a:t>
            </a:r>
          </a:p>
        </p:txBody>
      </p:sp>
      <p:pic>
        <p:nvPicPr>
          <p:cNvPr id="7" name="Obrázek 6">
            <a:extLst>
              <a:ext uri="{FF2B5EF4-FFF2-40B4-BE49-F238E27FC236}">
                <a16:creationId xmlns:a16="http://schemas.microsoft.com/office/drawing/2014/main" xmlns="" id="{F079C4F5-56F4-4E9A-81C9-1F65A0ABE29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10314" y="1728931"/>
            <a:ext cx="463241" cy="463241"/>
          </a:xfrm>
          <a:prstGeom prst="rect">
            <a:avLst/>
          </a:prstGeom>
        </p:spPr>
      </p:pic>
      <p:pic>
        <p:nvPicPr>
          <p:cNvPr id="11" name="Obrázek 10">
            <a:extLst>
              <a:ext uri="{FF2B5EF4-FFF2-40B4-BE49-F238E27FC236}">
                <a16:creationId xmlns:a16="http://schemas.microsoft.com/office/drawing/2014/main" xmlns="" id="{AD24FFD7-A09B-461F-B693-67E12FD07CA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10314" y="4144892"/>
            <a:ext cx="741186" cy="7411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027354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11">
            <a:extLst>
              <a:ext uri="{FF2B5EF4-FFF2-40B4-BE49-F238E27FC236}">
                <a16:creationId xmlns:a16="http://schemas.microsoft.com/office/drawing/2014/main" xmlns="" id="{DEB595A9-4387-4034-BB3C-3B04FAA4279E}"/>
              </a:ext>
            </a:extLst>
          </p:cNvPr>
          <p:cNvSpPr/>
          <p:nvPr/>
        </p:nvSpPr>
        <p:spPr>
          <a:xfrm>
            <a:off x="-16042" y="-16042"/>
            <a:ext cx="12192000" cy="1207606"/>
          </a:xfrm>
          <a:prstGeom prst="rect">
            <a:avLst/>
          </a:prstGeom>
          <a:solidFill>
            <a:schemeClr val="bg1">
              <a:alpha val="8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6253" y="-102894"/>
            <a:ext cx="2702039" cy="1580804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2396971" y="306086"/>
            <a:ext cx="9313766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cs-CZ" sz="4400" dirty="0">
                <a:solidFill>
                  <a:srgbClr val="175588"/>
                </a:solidFill>
                <a:latin typeface="Museo 500" panose="02000000000000000000" pitchFamily="50" charset="0"/>
              </a:rPr>
              <a:t>PROPAGACE A NETWORKING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81263" y="1728931"/>
            <a:ext cx="11229474" cy="38779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cs-CZ" sz="2200" b="1" dirty="0">
                <a:latin typeface="Museo 300" panose="02000000000000000000" pitchFamily="50" charset="-18"/>
              </a:rPr>
              <a:t>Společný </a:t>
            </a:r>
            <a:r>
              <a:rPr lang="cs-CZ" sz="2200" b="1" dirty="0" err="1">
                <a:latin typeface="Museo 300" panose="02000000000000000000" pitchFamily="50" charset="-18"/>
              </a:rPr>
              <a:t>lobbying</a:t>
            </a:r>
            <a:r>
              <a:rPr lang="cs-CZ" sz="2200" b="1" dirty="0">
                <a:latin typeface="Museo 300" panose="02000000000000000000" pitchFamily="50" charset="-18"/>
              </a:rPr>
              <a:t>, tendry, marketing</a:t>
            </a:r>
          </a:p>
          <a:p>
            <a:endParaRPr lang="cs-CZ" sz="2200" dirty="0">
              <a:latin typeface="Museo 300" panose="02000000000000000000" pitchFamily="50" charset="-18"/>
            </a:endParaRPr>
          </a:p>
          <a:p>
            <a:pPr marL="285750" indent="-285750">
              <a:buBlip>
                <a:blip r:embed="rId3"/>
              </a:buBlip>
            </a:pPr>
            <a:r>
              <a:rPr lang="cs-CZ" sz="2200" dirty="0">
                <a:latin typeface="Museo 300" panose="02000000000000000000" pitchFamily="50" charset="-18"/>
              </a:rPr>
              <a:t>tvorba oborové identity – „Olomouc – středoevropské město optiky“, Česká republika…</a:t>
            </a:r>
          </a:p>
          <a:p>
            <a:pPr marL="285750" indent="-285750">
              <a:buBlip>
                <a:blip r:embed="rId3"/>
              </a:buBlip>
            </a:pPr>
            <a:r>
              <a:rPr lang="cs-CZ" sz="2200" dirty="0">
                <a:latin typeface="Museo 300" panose="02000000000000000000" pitchFamily="50" charset="-18"/>
              </a:rPr>
              <a:t>vytvoření oborové platformy – vojenské tendry (</a:t>
            </a:r>
            <a:r>
              <a:rPr lang="cs-CZ" sz="2200" dirty="0" err="1">
                <a:latin typeface="Museo 300" panose="02000000000000000000" pitchFamily="50" charset="-18"/>
              </a:rPr>
              <a:t>př.BVP</a:t>
            </a:r>
            <a:r>
              <a:rPr lang="cs-CZ" sz="2200" dirty="0">
                <a:latin typeface="Museo 300" panose="02000000000000000000" pitchFamily="50" charset="-18"/>
              </a:rPr>
              <a:t>) = technický a odborný potenciál členů</a:t>
            </a:r>
          </a:p>
          <a:p>
            <a:pPr marL="285750" indent="-285750">
              <a:buBlip>
                <a:blip r:embed="rId3"/>
              </a:buBlip>
            </a:pPr>
            <a:endParaRPr lang="cs-CZ" sz="2200" b="1" dirty="0">
              <a:latin typeface="Museo 300" panose="02000000000000000000" pitchFamily="50" charset="-18"/>
            </a:endParaRPr>
          </a:p>
          <a:p>
            <a:r>
              <a:rPr lang="cs-CZ" sz="2200" b="1" dirty="0" err="1">
                <a:latin typeface="Museo 300" panose="02000000000000000000" pitchFamily="50" charset="-18"/>
              </a:rPr>
              <a:t>Networking</a:t>
            </a:r>
            <a:r>
              <a:rPr lang="cs-CZ" sz="2200" b="1" dirty="0">
                <a:latin typeface="Museo 300" panose="02000000000000000000" pitchFamily="50" charset="-18"/>
              </a:rPr>
              <a:t> a moderace členů</a:t>
            </a:r>
          </a:p>
          <a:p>
            <a:endParaRPr lang="cs-CZ" sz="2200" b="1" dirty="0">
              <a:latin typeface="Museo 300" panose="02000000000000000000" pitchFamily="50" charset="-18"/>
            </a:endParaRPr>
          </a:p>
          <a:p>
            <a:pPr marL="285750" indent="-285750">
              <a:buBlip>
                <a:blip r:embed="rId3"/>
              </a:buBlip>
            </a:pPr>
            <a:r>
              <a:rPr lang="cs-CZ" sz="2200" dirty="0">
                <a:latin typeface="Museo 300" panose="02000000000000000000" pitchFamily="50" charset="-18"/>
              </a:rPr>
              <a:t>společné technické workshopy</a:t>
            </a:r>
          </a:p>
          <a:p>
            <a:pPr marL="285750" indent="-285750">
              <a:buBlip>
                <a:blip r:embed="rId3"/>
              </a:buBlip>
            </a:pPr>
            <a:r>
              <a:rPr lang="cs-CZ" sz="2200" dirty="0">
                <a:latin typeface="Museo 300" panose="02000000000000000000" pitchFamily="50" charset="-18"/>
              </a:rPr>
              <a:t>sdílení informací</a:t>
            </a:r>
          </a:p>
        </p:txBody>
      </p:sp>
      <p:pic>
        <p:nvPicPr>
          <p:cNvPr id="8" name="Obrázek 7">
            <a:extLst>
              <a:ext uri="{FF2B5EF4-FFF2-40B4-BE49-F238E27FC236}">
                <a16:creationId xmlns:a16="http://schemas.microsoft.com/office/drawing/2014/main" xmlns="" id="{79409685-152E-484F-BDC0-37B5AFFC135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88259" y="1728931"/>
            <a:ext cx="463241" cy="463241"/>
          </a:xfrm>
          <a:prstGeom prst="rect">
            <a:avLst/>
          </a:prstGeom>
        </p:spPr>
      </p:pic>
      <p:pic>
        <p:nvPicPr>
          <p:cNvPr id="12" name="Obrázek 11">
            <a:extLst>
              <a:ext uri="{FF2B5EF4-FFF2-40B4-BE49-F238E27FC236}">
                <a16:creationId xmlns:a16="http://schemas.microsoft.com/office/drawing/2014/main" xmlns="" id="{24E6B169-DCAA-4DF6-81FB-C099FF41FA7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17363" y="1664076"/>
            <a:ext cx="592949" cy="592949"/>
          </a:xfrm>
          <a:prstGeom prst="rect">
            <a:avLst/>
          </a:prstGeom>
        </p:spPr>
      </p:pic>
      <p:pic>
        <p:nvPicPr>
          <p:cNvPr id="15" name="Obrázek 14">
            <a:extLst>
              <a:ext uri="{FF2B5EF4-FFF2-40B4-BE49-F238E27FC236}">
                <a16:creationId xmlns:a16="http://schemas.microsoft.com/office/drawing/2014/main" xmlns="" id="{50482423-6A18-406D-BF7B-674FD6A2250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88259" y="3972298"/>
            <a:ext cx="463241" cy="463241"/>
          </a:xfrm>
          <a:prstGeom prst="rect">
            <a:avLst/>
          </a:prstGeom>
        </p:spPr>
      </p:pic>
      <p:pic>
        <p:nvPicPr>
          <p:cNvPr id="16" name="Obrázek 15">
            <a:extLst>
              <a:ext uri="{FF2B5EF4-FFF2-40B4-BE49-F238E27FC236}">
                <a16:creationId xmlns:a16="http://schemas.microsoft.com/office/drawing/2014/main" xmlns="" id="{AB07E2FD-8C31-4590-8599-3C1F073B0A24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82218" y="3972298"/>
            <a:ext cx="463241" cy="4632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77314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11">
            <a:extLst>
              <a:ext uri="{FF2B5EF4-FFF2-40B4-BE49-F238E27FC236}">
                <a16:creationId xmlns:a16="http://schemas.microsoft.com/office/drawing/2014/main" xmlns="" id="{DEB595A9-4387-4034-BB3C-3B04FAA4279E}"/>
              </a:ext>
            </a:extLst>
          </p:cNvPr>
          <p:cNvSpPr/>
          <p:nvPr/>
        </p:nvSpPr>
        <p:spPr>
          <a:xfrm>
            <a:off x="-16042" y="-16042"/>
            <a:ext cx="12192000" cy="1207606"/>
          </a:xfrm>
          <a:prstGeom prst="rect">
            <a:avLst/>
          </a:prstGeom>
          <a:solidFill>
            <a:schemeClr val="bg1">
              <a:alpha val="8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6253" y="-102894"/>
            <a:ext cx="2702039" cy="1580804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2396971" y="306086"/>
            <a:ext cx="9313766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cs-CZ" sz="4400" dirty="0">
                <a:solidFill>
                  <a:srgbClr val="175588"/>
                </a:solidFill>
                <a:latin typeface="Museo 500" panose="02000000000000000000" pitchFamily="50" charset="0"/>
              </a:rPr>
              <a:t>SPOLEČNÉ PROJEKTY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81263" y="1728931"/>
            <a:ext cx="11229474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cs-CZ" sz="2200" b="1" dirty="0">
                <a:latin typeface="Museo 300" panose="02000000000000000000" pitchFamily="50" charset="-18"/>
              </a:rPr>
              <a:t>Společné projekty</a:t>
            </a:r>
          </a:p>
          <a:p>
            <a:endParaRPr lang="cs-CZ" sz="2200" dirty="0">
              <a:latin typeface="Museo 300" panose="02000000000000000000" pitchFamily="50" charset="-18"/>
            </a:endParaRPr>
          </a:p>
          <a:p>
            <a:endParaRPr lang="cs-CZ" sz="2200" b="1" dirty="0">
              <a:latin typeface="Museo 300" panose="02000000000000000000" pitchFamily="50" charset="-18"/>
            </a:endParaRPr>
          </a:p>
          <a:p>
            <a:endParaRPr lang="cs-CZ" sz="2200" b="1" dirty="0">
              <a:latin typeface="Museo 300" panose="02000000000000000000" pitchFamily="50" charset="-18"/>
            </a:endParaRPr>
          </a:p>
          <a:p>
            <a:endParaRPr lang="cs-CZ" sz="2200" b="1" dirty="0">
              <a:latin typeface="Museo 300" panose="02000000000000000000" pitchFamily="50" charset="-18"/>
            </a:endParaRPr>
          </a:p>
          <a:p>
            <a:endParaRPr lang="cs-CZ" sz="2200" b="1" dirty="0">
              <a:latin typeface="Museo 300" panose="02000000000000000000" pitchFamily="50" charset="-18"/>
            </a:endParaRPr>
          </a:p>
          <a:p>
            <a:endParaRPr lang="cs-CZ" sz="2200" b="1" dirty="0">
              <a:latin typeface="Museo 300" panose="02000000000000000000" pitchFamily="50" charset="-18"/>
            </a:endParaRPr>
          </a:p>
          <a:p>
            <a:endParaRPr lang="cs-CZ" sz="2200" b="1" dirty="0">
              <a:latin typeface="Museo 300" panose="02000000000000000000" pitchFamily="50" charset="-18"/>
            </a:endParaRPr>
          </a:p>
          <a:p>
            <a:endParaRPr lang="cs-CZ" sz="2200" b="1" dirty="0">
              <a:latin typeface="Museo 300" panose="02000000000000000000" pitchFamily="50" charset="-18"/>
            </a:endParaRPr>
          </a:p>
          <a:p>
            <a:pPr marL="285750" indent="-285750">
              <a:buBlip>
                <a:blip r:embed="rId3"/>
              </a:buBlip>
            </a:pPr>
            <a:r>
              <a:rPr lang="cs-CZ" sz="2200" dirty="0">
                <a:latin typeface="Museo 300" panose="02000000000000000000" pitchFamily="50" charset="-18"/>
              </a:rPr>
              <a:t>BVP</a:t>
            </a:r>
          </a:p>
          <a:p>
            <a:pPr marL="285750" indent="-285750">
              <a:buBlip>
                <a:blip r:embed="rId3"/>
              </a:buBlip>
            </a:pPr>
            <a:r>
              <a:rPr lang="cs-CZ" sz="2200" dirty="0">
                <a:latin typeface="Museo 300" panose="02000000000000000000" pitchFamily="50" charset="-18"/>
              </a:rPr>
              <a:t>laboratoř s </a:t>
            </a:r>
            <a:r>
              <a:rPr lang="cs-CZ" sz="2200" dirty="0" err="1">
                <a:latin typeface="Museo 300" panose="02000000000000000000" pitchFamily="50" charset="-18"/>
              </a:rPr>
              <a:t>goniofotometrem</a:t>
            </a:r>
            <a:endParaRPr lang="cs-CZ" sz="2200" dirty="0">
              <a:latin typeface="Museo 300" panose="02000000000000000000" pitchFamily="50" charset="-18"/>
            </a:endParaRPr>
          </a:p>
          <a:p>
            <a:pPr marL="285750" indent="-285750">
              <a:buBlip>
                <a:blip r:embed="rId3"/>
              </a:buBlip>
            </a:pPr>
            <a:r>
              <a:rPr lang="cs-CZ" sz="2200" dirty="0">
                <a:latin typeface="Museo 300" panose="02000000000000000000" pitchFamily="50" charset="-18"/>
              </a:rPr>
              <a:t>…</a:t>
            </a:r>
          </a:p>
        </p:txBody>
      </p:sp>
      <p:pic>
        <p:nvPicPr>
          <p:cNvPr id="11" name="Obrázek 10">
            <a:extLst>
              <a:ext uri="{FF2B5EF4-FFF2-40B4-BE49-F238E27FC236}">
                <a16:creationId xmlns:a16="http://schemas.microsoft.com/office/drawing/2014/main" xmlns="" id="{59A0A765-F8DF-42D7-88AB-2DDF1E65A5F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94408" y="3411866"/>
            <a:ext cx="463241" cy="463241"/>
          </a:xfrm>
          <a:prstGeom prst="rect">
            <a:avLst/>
          </a:prstGeom>
        </p:spPr>
      </p:pic>
      <p:pic>
        <p:nvPicPr>
          <p:cNvPr id="17" name="Obrázek 16">
            <a:extLst>
              <a:ext uri="{FF2B5EF4-FFF2-40B4-BE49-F238E27FC236}">
                <a16:creationId xmlns:a16="http://schemas.microsoft.com/office/drawing/2014/main" xmlns="" id="{2D6421E2-D0B3-4742-8D55-9615785DBE0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83013" y="3348245"/>
            <a:ext cx="463241" cy="463241"/>
          </a:xfrm>
          <a:prstGeom prst="rect">
            <a:avLst/>
          </a:prstGeom>
        </p:spPr>
      </p:pic>
      <p:pic>
        <p:nvPicPr>
          <p:cNvPr id="18" name="Obrázek 17">
            <a:extLst>
              <a:ext uri="{FF2B5EF4-FFF2-40B4-BE49-F238E27FC236}">
                <a16:creationId xmlns:a16="http://schemas.microsoft.com/office/drawing/2014/main" xmlns="" id="{5C6CD1DB-000D-49E6-9973-21A8A2F2D26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4988" y="2613945"/>
            <a:ext cx="463241" cy="463241"/>
          </a:xfrm>
          <a:prstGeom prst="rect">
            <a:avLst/>
          </a:prstGeom>
        </p:spPr>
      </p:pic>
      <p:pic>
        <p:nvPicPr>
          <p:cNvPr id="19" name="Obrázek 18">
            <a:extLst>
              <a:ext uri="{FF2B5EF4-FFF2-40B4-BE49-F238E27FC236}">
                <a16:creationId xmlns:a16="http://schemas.microsoft.com/office/drawing/2014/main" xmlns="" id="{5B5F88FF-9C77-46C1-BCB7-5D7BCABBF1BC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1498" y="2611666"/>
            <a:ext cx="463241" cy="463241"/>
          </a:xfrm>
          <a:prstGeom prst="rect">
            <a:avLst/>
          </a:prstGeom>
        </p:spPr>
      </p:pic>
      <p:pic>
        <p:nvPicPr>
          <p:cNvPr id="20" name="Obrázek 19">
            <a:extLst>
              <a:ext uri="{FF2B5EF4-FFF2-40B4-BE49-F238E27FC236}">
                <a16:creationId xmlns:a16="http://schemas.microsoft.com/office/drawing/2014/main" xmlns="" id="{09751DD1-A4D3-4CAD-82A7-F9592F6AC2CD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22137" y="2535925"/>
            <a:ext cx="463241" cy="463241"/>
          </a:xfrm>
          <a:prstGeom prst="rect">
            <a:avLst/>
          </a:prstGeom>
        </p:spPr>
      </p:pic>
      <p:pic>
        <p:nvPicPr>
          <p:cNvPr id="21" name="Obrázek 20">
            <a:extLst>
              <a:ext uri="{FF2B5EF4-FFF2-40B4-BE49-F238E27FC236}">
                <a16:creationId xmlns:a16="http://schemas.microsoft.com/office/drawing/2014/main" xmlns="" id="{8B0D1AB4-E305-4BE2-86D1-8F28740D9CC4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5628" y="3283392"/>
            <a:ext cx="592949" cy="5929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019737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11">
            <a:extLst>
              <a:ext uri="{FF2B5EF4-FFF2-40B4-BE49-F238E27FC236}">
                <a16:creationId xmlns:a16="http://schemas.microsoft.com/office/drawing/2014/main" xmlns="" id="{DEB595A9-4387-4034-BB3C-3B04FAA4279E}"/>
              </a:ext>
            </a:extLst>
          </p:cNvPr>
          <p:cNvSpPr/>
          <p:nvPr/>
        </p:nvSpPr>
        <p:spPr>
          <a:xfrm>
            <a:off x="-16042" y="-16042"/>
            <a:ext cx="12192000" cy="1207606"/>
          </a:xfrm>
          <a:prstGeom prst="rect">
            <a:avLst/>
          </a:prstGeom>
          <a:solidFill>
            <a:schemeClr val="bg1">
              <a:alpha val="8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6253" y="-102894"/>
            <a:ext cx="2702039" cy="1580804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2396971" y="306086"/>
            <a:ext cx="9313766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cs-CZ" sz="4400" dirty="0">
                <a:solidFill>
                  <a:srgbClr val="175588"/>
                </a:solidFill>
                <a:latin typeface="Museo 500" panose="02000000000000000000" pitchFamily="50" charset="0"/>
              </a:rPr>
              <a:t>ČLENOVÉ KLASTRU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81263" y="1728931"/>
            <a:ext cx="1122947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cs-CZ" sz="2200" b="1" dirty="0">
                <a:latin typeface="Museo 300" panose="02000000000000000000" pitchFamily="50" charset="-18"/>
              </a:rPr>
              <a:t>Aktuální členové klastru</a:t>
            </a:r>
          </a:p>
          <a:p>
            <a:endParaRPr lang="cs-CZ" sz="2200" dirty="0">
              <a:latin typeface="Museo 300" panose="02000000000000000000" pitchFamily="50" charset="-18"/>
            </a:endParaRPr>
          </a:p>
        </p:txBody>
      </p:sp>
      <p:pic>
        <p:nvPicPr>
          <p:cNvPr id="8" name="Picture 15">
            <a:extLst>
              <a:ext uri="{FF2B5EF4-FFF2-40B4-BE49-F238E27FC236}">
                <a16:creationId xmlns:a16="http://schemas.microsoft.com/office/drawing/2014/main" xmlns="" id="{439D8071-55C7-475D-8DEC-FFF6D31F9C2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2509" y="2662829"/>
            <a:ext cx="2143741" cy="1071871"/>
          </a:xfrm>
          <a:prstGeom prst="rect">
            <a:avLst/>
          </a:prstGeom>
        </p:spPr>
      </p:pic>
      <p:pic>
        <p:nvPicPr>
          <p:cNvPr id="12" name="Picture 16">
            <a:extLst>
              <a:ext uri="{FF2B5EF4-FFF2-40B4-BE49-F238E27FC236}">
                <a16:creationId xmlns:a16="http://schemas.microsoft.com/office/drawing/2014/main" xmlns="" id="{2895CEAC-653F-4873-B0E0-BC80068654D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905" y="3776588"/>
            <a:ext cx="1895238" cy="685714"/>
          </a:xfrm>
          <a:prstGeom prst="rect">
            <a:avLst/>
          </a:prstGeom>
        </p:spPr>
      </p:pic>
      <p:pic>
        <p:nvPicPr>
          <p:cNvPr id="15" name="Picture 17">
            <a:extLst>
              <a:ext uri="{FF2B5EF4-FFF2-40B4-BE49-F238E27FC236}">
                <a16:creationId xmlns:a16="http://schemas.microsoft.com/office/drawing/2014/main" xmlns="" id="{5D079C93-AE78-4BE7-8628-1637CD3D8D6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1263" y="2275590"/>
            <a:ext cx="1707778" cy="853889"/>
          </a:xfrm>
          <a:prstGeom prst="rect">
            <a:avLst/>
          </a:prstGeom>
        </p:spPr>
      </p:pic>
      <p:pic>
        <p:nvPicPr>
          <p:cNvPr id="16" name="Picture 18">
            <a:extLst>
              <a:ext uri="{FF2B5EF4-FFF2-40B4-BE49-F238E27FC236}">
                <a16:creationId xmlns:a16="http://schemas.microsoft.com/office/drawing/2014/main" xmlns="" id="{34226733-4651-4CE0-9D91-43133E5C40B6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16654" y="2427892"/>
            <a:ext cx="2237200" cy="672906"/>
          </a:xfrm>
          <a:prstGeom prst="rect">
            <a:avLst/>
          </a:prstGeom>
        </p:spPr>
      </p:pic>
      <p:pic>
        <p:nvPicPr>
          <p:cNvPr id="17" name="Picture 19">
            <a:extLst>
              <a:ext uri="{FF2B5EF4-FFF2-40B4-BE49-F238E27FC236}">
                <a16:creationId xmlns:a16="http://schemas.microsoft.com/office/drawing/2014/main" xmlns="" id="{B0B009B7-452C-41B3-B855-F7883B8CA5E5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2892" y="2636306"/>
            <a:ext cx="2249830" cy="1124915"/>
          </a:xfrm>
          <a:prstGeom prst="rect">
            <a:avLst/>
          </a:prstGeom>
        </p:spPr>
      </p:pic>
      <p:pic>
        <p:nvPicPr>
          <p:cNvPr id="3" name="Obrázek 2">
            <a:extLst>
              <a:ext uri="{FF2B5EF4-FFF2-40B4-BE49-F238E27FC236}">
                <a16:creationId xmlns:a16="http://schemas.microsoft.com/office/drawing/2014/main" xmlns="" id="{84F94051-332D-434A-AAB4-4E9CB88AFE44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39595" y="4116287"/>
            <a:ext cx="2539682" cy="1269841"/>
          </a:xfrm>
          <a:prstGeom prst="rect">
            <a:avLst/>
          </a:prstGeom>
        </p:spPr>
      </p:pic>
      <p:pic>
        <p:nvPicPr>
          <p:cNvPr id="5" name="Obrázek 4">
            <a:extLst>
              <a:ext uri="{FF2B5EF4-FFF2-40B4-BE49-F238E27FC236}">
                <a16:creationId xmlns:a16="http://schemas.microsoft.com/office/drawing/2014/main" xmlns="" id="{583A850D-0052-4EEF-835A-50AB211B713B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9559" y="5152322"/>
            <a:ext cx="3174603" cy="1015873"/>
          </a:xfrm>
          <a:prstGeom prst="rect">
            <a:avLst/>
          </a:prstGeom>
        </p:spPr>
      </p:pic>
      <p:pic>
        <p:nvPicPr>
          <p:cNvPr id="7" name="Obrázek 6">
            <a:extLst>
              <a:ext uri="{FF2B5EF4-FFF2-40B4-BE49-F238E27FC236}">
                <a16:creationId xmlns:a16="http://schemas.microsoft.com/office/drawing/2014/main" xmlns="" id="{EE5B68CF-3E16-47CC-B484-E05650E599D4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0463" y="5350449"/>
            <a:ext cx="2809096" cy="898910"/>
          </a:xfrm>
          <a:prstGeom prst="rect">
            <a:avLst/>
          </a:prstGeom>
        </p:spPr>
      </p:pic>
      <p:pic>
        <p:nvPicPr>
          <p:cNvPr id="18" name="Obrázek 17">
            <a:extLst>
              <a:ext uri="{FF2B5EF4-FFF2-40B4-BE49-F238E27FC236}">
                <a16:creationId xmlns:a16="http://schemas.microsoft.com/office/drawing/2014/main" xmlns="" id="{40439781-B3BE-410C-B24E-A24F39B197B7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97090" y="4013928"/>
            <a:ext cx="2286005" cy="731521"/>
          </a:xfrm>
          <a:prstGeom prst="rect">
            <a:avLst/>
          </a:prstGeom>
        </p:spPr>
      </p:pic>
      <p:pic>
        <p:nvPicPr>
          <p:cNvPr id="20" name="Obrázek 19">
            <a:extLst>
              <a:ext uri="{FF2B5EF4-FFF2-40B4-BE49-F238E27FC236}">
                <a16:creationId xmlns:a16="http://schemas.microsoft.com/office/drawing/2014/main" xmlns="" id="{CB32411F-D4B9-4667-A014-C2F38B3827D2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2464" y="5205012"/>
            <a:ext cx="2539682" cy="1269841"/>
          </a:xfrm>
          <a:prstGeom prst="rect">
            <a:avLst/>
          </a:prstGeom>
        </p:spPr>
      </p:pic>
      <p:pic>
        <p:nvPicPr>
          <p:cNvPr id="22" name="Obrázek 21">
            <a:extLst>
              <a:ext uri="{FF2B5EF4-FFF2-40B4-BE49-F238E27FC236}">
                <a16:creationId xmlns:a16="http://schemas.microsoft.com/office/drawing/2014/main" xmlns="" id="{CF074807-8BC2-4078-8BDA-55B626F10CC5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6976" y="3424655"/>
            <a:ext cx="2973756" cy="1486878"/>
          </a:xfrm>
          <a:prstGeom prst="rect">
            <a:avLst/>
          </a:prstGeom>
        </p:spPr>
      </p:pic>
      <p:pic>
        <p:nvPicPr>
          <p:cNvPr id="24" name="Obrázek 23">
            <a:extLst>
              <a:ext uri="{FF2B5EF4-FFF2-40B4-BE49-F238E27FC236}">
                <a16:creationId xmlns:a16="http://schemas.microsoft.com/office/drawing/2014/main" xmlns="" id="{D6CC9D06-13B3-4B37-A8A7-2F1A5E9CF6A9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04691" y="4991164"/>
            <a:ext cx="2539682" cy="12698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996404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592</TotalTime>
  <Words>261</Words>
  <Application>Microsoft Office PowerPoint</Application>
  <PresentationFormat>Vlastní</PresentationFormat>
  <Paragraphs>79</Paragraphs>
  <Slides>10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10</vt:i4>
      </vt:variant>
    </vt:vector>
  </HeadingPairs>
  <TitlesOfParts>
    <vt:vector size="11" baseType="lpstr">
      <vt:lpstr>Office Theme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</vt:vector>
  </TitlesOfParts>
  <Company>Meopta - Optika, s.r.o.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Němcová Jaroslava</dc:creator>
  <cp:lastModifiedBy>Petra</cp:lastModifiedBy>
  <cp:revision>23</cp:revision>
  <dcterms:created xsi:type="dcterms:W3CDTF">2018-01-17T12:36:41Z</dcterms:created>
  <dcterms:modified xsi:type="dcterms:W3CDTF">2018-10-15T11:06:38Z</dcterms:modified>
</cp:coreProperties>
</file>