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92" r:id="rId3"/>
    <p:sldId id="294" r:id="rId4"/>
    <p:sldId id="266" r:id="rId5"/>
    <p:sldId id="263" r:id="rId6"/>
    <p:sldId id="297" r:id="rId7"/>
    <p:sldId id="300" r:id="rId8"/>
    <p:sldId id="301" r:id="rId9"/>
    <p:sldId id="305" r:id="rId10"/>
    <p:sldId id="304" r:id="rId11"/>
    <p:sldId id="296" r:id="rId12"/>
    <p:sldId id="302" r:id="rId13"/>
    <p:sldId id="25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BA6"/>
    <a:srgbClr val="F29B34"/>
    <a:srgbClr val="C19B6D"/>
    <a:srgbClr val="44577A"/>
    <a:srgbClr val="4457B8"/>
    <a:srgbClr val="0057B8"/>
    <a:srgbClr val="0045FF"/>
    <a:srgbClr val="E699EC"/>
    <a:srgbClr val="984880"/>
    <a:srgbClr val="984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6" autoAdjust="0"/>
    <p:restoredTop sz="95341" autoAdjust="0"/>
  </p:normalViewPr>
  <p:slideViewPr>
    <p:cSldViewPr>
      <p:cViewPr>
        <p:scale>
          <a:sx n="70" d="100"/>
          <a:sy n="70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45968-83BE-42A6-B669-558C757E8C94}" type="datetimeFigureOut">
              <a:rPr lang="cs-CZ" smtClean="0"/>
              <a:pPr/>
              <a:t>17. 10. 2018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9D12D-D7DC-411E-A7CA-8B266AA179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2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18CEE-18F4-694B-961C-C922F11C6AB9}" type="datetimeFigureOut">
              <a:rPr lang="de-DE" smtClean="0"/>
              <a:pPr/>
              <a:t>17.10.2018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99EC8-CB2F-A54A-AC72-521E34F7A44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9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9EC8-CB2F-A54A-AC72-521E34F7A44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9EC8-CB2F-A54A-AC72-521E34F7A44F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9EC8-CB2F-A54A-AC72-521E34F7A44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2"/>
          <p:cNvPicPr>
            <a:picLocks noChangeAspect="1"/>
          </p:cNvPicPr>
          <p:nvPr userDrawn="1"/>
        </p:nvPicPr>
        <p:blipFill>
          <a:blip r:embed="rId2" cstate="print"/>
          <a:srcRect b="11401"/>
          <a:stretch>
            <a:fillRect/>
          </a:stretch>
        </p:blipFill>
        <p:spPr bwMode="auto">
          <a:xfrm>
            <a:off x="0" y="2820988"/>
            <a:ext cx="9144000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2336052"/>
            <a:ext cx="9144000" cy="508000"/>
          </a:xfrm>
          <a:prstGeom prst="rect">
            <a:avLst/>
          </a:prstGeom>
          <a:solidFill>
            <a:srgbClr val="2F2FBB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179388" y="2366215"/>
            <a:ext cx="8820150" cy="5715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>
                <a:solidFill>
                  <a:srgbClr val="000000"/>
                </a:solidFill>
                <a:latin typeface="Calibri" pitchFamily="34" charset="0"/>
              </a:rPr>
              <a:t> 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6688" y="-7541"/>
            <a:ext cx="6270625" cy="228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" name="Obrázek 10"/>
          <p:cNvPicPr>
            <a:picLocks noChangeAspect="1"/>
          </p:cNvPicPr>
          <p:nvPr userDrawn="1"/>
        </p:nvPicPr>
        <p:blipFill>
          <a:blip r:embed="rId5" cstate="print"/>
          <a:srcRect t="86392" b="5635"/>
          <a:stretch>
            <a:fillRect/>
          </a:stretch>
        </p:blipFill>
        <p:spPr bwMode="auto">
          <a:xfrm>
            <a:off x="-612775" y="5735638"/>
            <a:ext cx="1019968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Nadpis 1"/>
          <p:cNvSpPr>
            <a:spLocks noGrp="1"/>
          </p:cNvSpPr>
          <p:nvPr>
            <p:ph type="title" hasCustomPrompt="1"/>
          </p:nvPr>
        </p:nvSpPr>
        <p:spPr>
          <a:xfrm>
            <a:off x="1043608" y="3356992"/>
            <a:ext cx="6696744" cy="543526"/>
          </a:xfrm>
          <a:prstGeom prst="rect">
            <a:avLst/>
          </a:prstGeom>
        </p:spPr>
        <p:txBody>
          <a:bodyPr/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Cambria" panose="02040503050406030204" pitchFamily="18" charset="0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presentation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 | 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speaker</a:t>
            </a:r>
            <a:endParaRPr lang="cs-CZ" sz="26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3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04775"/>
            <a:ext cx="16129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323528" y="126699"/>
            <a:ext cx="6696744" cy="543526"/>
          </a:xfrm>
          <a:prstGeom prst="rect">
            <a:avLst/>
          </a:prstGeom>
        </p:spPr>
        <p:txBody>
          <a:bodyPr/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Cambria" panose="02040503050406030204" pitchFamily="18" charset="0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presentation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 | 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speaker</a:t>
            </a:r>
            <a:endParaRPr lang="cs-CZ" sz="2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795338"/>
            <a:ext cx="9144000" cy="71437"/>
          </a:xfrm>
          <a:prstGeom prst="rect">
            <a:avLst/>
          </a:prstGeom>
          <a:solidFill>
            <a:srgbClr val="A5DA46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47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72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04775"/>
            <a:ext cx="16129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916832"/>
            <a:ext cx="8228013" cy="4092327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Cambria" panose="02040503050406030204" pitchFamily="18" charset="0"/>
              </a:defRPr>
            </a:lvl1pPr>
            <a:lvl2pPr>
              <a:defRPr sz="3000">
                <a:latin typeface="Cambria" panose="02040503050406030204" pitchFamily="18" charset="0"/>
              </a:defRPr>
            </a:lvl2pPr>
            <a:lvl3pPr>
              <a:defRPr sz="3000">
                <a:latin typeface="Cambria" panose="02040503050406030204" pitchFamily="18" charset="0"/>
              </a:defRPr>
            </a:lvl3pPr>
            <a:lvl4pPr>
              <a:defRPr sz="3000">
                <a:latin typeface="Cambria" panose="02040503050406030204" pitchFamily="18" charset="0"/>
              </a:defRPr>
            </a:lvl4pPr>
            <a:lvl5pPr>
              <a:defRPr sz="3000">
                <a:latin typeface="Cambria" panose="02040503050406030204" pitchFamily="18" charset="0"/>
              </a:defRPr>
            </a:lvl5pPr>
          </a:lstStyle>
          <a:p>
            <a:pPr lvl="0"/>
            <a:r>
              <a:rPr lang="cs-CZ" dirty="0" smtClean="0"/>
              <a:t>TEXT</a:t>
            </a:r>
          </a:p>
          <a:p>
            <a:pPr lvl="0"/>
            <a:r>
              <a:rPr lang="cs-CZ" dirty="0" err="1" smtClean="0"/>
              <a:t>xxx</a:t>
            </a:r>
            <a:endParaRPr lang="cs-CZ" dirty="0" smtClean="0"/>
          </a:p>
          <a:p>
            <a:pPr lvl="0"/>
            <a:r>
              <a:rPr lang="cs-CZ" dirty="0" err="1" smtClean="0"/>
              <a:t>xxx</a:t>
            </a: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395536" y="980727"/>
            <a:ext cx="8204448" cy="720081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TITLE</a:t>
            </a: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795338"/>
            <a:ext cx="9144000" cy="71437"/>
          </a:xfrm>
          <a:prstGeom prst="rect">
            <a:avLst/>
          </a:prstGeom>
          <a:solidFill>
            <a:srgbClr val="A5DA46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188640"/>
            <a:ext cx="6696744" cy="543526"/>
          </a:xfrm>
          <a:prstGeom prst="rect">
            <a:avLst/>
          </a:prstGeom>
        </p:spPr>
        <p:txBody>
          <a:bodyPr/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Cambria" panose="02040503050406030204" pitchFamily="18" charset="0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presentation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 | 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speaker</a:t>
            </a:r>
            <a:endParaRPr lang="cs-CZ" sz="26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0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795338"/>
            <a:ext cx="9144000" cy="71437"/>
          </a:xfrm>
          <a:prstGeom prst="rect">
            <a:avLst/>
          </a:prstGeom>
          <a:solidFill>
            <a:srgbClr val="A5DA46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04775"/>
            <a:ext cx="16129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Rectangle 3"/>
          <p:cNvSpPr>
            <a:spLocks noChangeArrowheads="1"/>
          </p:cNvSpPr>
          <p:nvPr userDrawn="1"/>
        </p:nvSpPr>
        <p:spPr bwMode="auto">
          <a:xfrm>
            <a:off x="0" y="795338"/>
            <a:ext cx="9144000" cy="71437"/>
          </a:xfrm>
          <a:prstGeom prst="rect">
            <a:avLst/>
          </a:prstGeom>
          <a:solidFill>
            <a:srgbClr val="A5DA46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b="23174"/>
          <a:stretch>
            <a:fillRect/>
          </a:stretch>
        </p:blipFill>
        <p:spPr bwMode="auto">
          <a:xfrm>
            <a:off x="0" y="3357563"/>
            <a:ext cx="9144000" cy="350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" name="Obrázek 1"/>
          <p:cNvPicPr>
            <a:picLocks noChangeAspect="1"/>
          </p:cNvPicPr>
          <p:nvPr userDrawn="1"/>
        </p:nvPicPr>
        <p:blipFill>
          <a:blip r:embed="rId4" cstate="print"/>
          <a:srcRect t="86392" b="5635"/>
          <a:stretch>
            <a:fillRect/>
          </a:stretch>
        </p:blipFill>
        <p:spPr bwMode="auto">
          <a:xfrm>
            <a:off x="-612775" y="5735638"/>
            <a:ext cx="1019968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7544" y="980728"/>
            <a:ext cx="8228013" cy="2376263"/>
          </a:xfrm>
          <a:prstGeom prst="rect">
            <a:avLst/>
          </a:prstGeom>
        </p:spPr>
        <p:txBody>
          <a:bodyPr/>
          <a:lstStyle>
            <a:lvl1pPr marL="0" indent="0" hangingPunct="1">
              <a:lnSpc>
                <a:spcPct val="100000"/>
              </a:lnSpc>
              <a:spcAft>
                <a:spcPts val="12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latin typeface="Cambria" panose="02040503050406030204" pitchFamily="18" charset="0"/>
              </a:defRPr>
            </a:lvl1pPr>
            <a:lvl2pPr>
              <a:defRPr sz="3000">
                <a:latin typeface="Cambria" panose="02040503050406030204" pitchFamily="18" charset="0"/>
              </a:defRPr>
            </a:lvl2pPr>
            <a:lvl3pPr>
              <a:defRPr sz="3000">
                <a:latin typeface="Cambria" panose="02040503050406030204" pitchFamily="18" charset="0"/>
              </a:defRPr>
            </a:lvl3pPr>
            <a:lvl4pPr>
              <a:defRPr sz="3000">
                <a:latin typeface="Cambria" panose="02040503050406030204" pitchFamily="18" charset="0"/>
              </a:defRPr>
            </a:lvl4pPr>
            <a:lvl5pPr>
              <a:defRPr sz="3000">
                <a:latin typeface="Cambria" panose="02040503050406030204" pitchFamily="18" charset="0"/>
              </a:defRPr>
            </a:lvl5pPr>
          </a:lstStyle>
          <a:p>
            <a:pPr hangingPunct="1">
              <a:lnSpc>
                <a:spcPct val="100000"/>
              </a:lnSpc>
              <a:spcAft>
                <a:spcPts val="12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3000" b="1" dirty="0" smtClean="0">
                <a:solidFill>
                  <a:srgbClr val="000000"/>
                </a:solidFill>
                <a:latin typeface="Cambria" pitchFamily="18" charset="0"/>
              </a:rPr>
              <a:t>TITLE: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r>
              <a:rPr lang="cs-CZ" sz="24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endParaRPr lang="cs-CZ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r>
              <a:rPr lang="cs-CZ" sz="24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endParaRPr lang="cs-CZ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r>
              <a:rPr lang="cs-CZ" sz="24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endParaRPr lang="cs-CZ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0"/>
            <a:endParaRPr lang="cs-CZ" dirty="0"/>
          </a:p>
        </p:txBody>
      </p:sp>
      <p:sp>
        <p:nvSpPr>
          <p:cNvPr id="24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188640"/>
            <a:ext cx="6696744" cy="543526"/>
          </a:xfrm>
          <a:prstGeom prst="rect">
            <a:avLst/>
          </a:prstGeom>
        </p:spPr>
        <p:txBody>
          <a:bodyPr/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Cambria" panose="02040503050406030204" pitchFamily="18" charset="0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presentation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 | 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speaker</a:t>
            </a:r>
            <a:endParaRPr lang="cs-CZ" sz="26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4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edit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text.</a:t>
            </a:r>
          </a:p>
          <a:p>
            <a:pPr lvl="1"/>
            <a:r>
              <a:rPr lang="cs-CZ" dirty="0" smtClean="0"/>
              <a:t>2nd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smtClean="0"/>
              <a:t>3th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smtClean="0"/>
              <a:t>4th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smtClean="0"/>
              <a:t>5th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edit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text.</a:t>
            </a:r>
          </a:p>
          <a:p>
            <a:pPr lvl="1"/>
            <a:r>
              <a:rPr lang="cs-CZ" dirty="0" smtClean="0"/>
              <a:t>2nd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smtClean="0"/>
              <a:t>3th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smtClean="0"/>
              <a:t>4th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smtClean="0"/>
              <a:t>5th </a:t>
            </a:r>
            <a:r>
              <a:rPr lang="cs-CZ" dirty="0" err="1" smtClean="0"/>
              <a:t>level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04775"/>
            <a:ext cx="16129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795338"/>
            <a:ext cx="9144000" cy="71437"/>
          </a:xfrm>
          <a:prstGeom prst="rect">
            <a:avLst/>
          </a:prstGeom>
          <a:solidFill>
            <a:srgbClr val="A5DA46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188640"/>
            <a:ext cx="6696744" cy="543526"/>
          </a:xfrm>
          <a:prstGeom prst="rect">
            <a:avLst/>
          </a:prstGeom>
        </p:spPr>
        <p:txBody>
          <a:bodyPr/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Cambria" panose="02040503050406030204" pitchFamily="18" charset="0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presentation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 | 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speaker</a:t>
            </a:r>
            <a:endParaRPr lang="cs-CZ" sz="26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4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052737"/>
            <a:ext cx="4040188" cy="864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edit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edit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text.</a:t>
            </a:r>
          </a:p>
          <a:p>
            <a:pPr lvl="1"/>
            <a:r>
              <a:rPr lang="cs-CZ" dirty="0" smtClean="0"/>
              <a:t>2nd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smtClean="0"/>
              <a:t>3th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smtClean="0"/>
              <a:t>4th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smtClean="0"/>
              <a:t>5th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864096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edit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text.</a:t>
            </a:r>
          </a:p>
          <a:p>
            <a:pPr lvl="0"/>
            <a:endParaRPr 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edit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text.</a:t>
            </a:r>
          </a:p>
          <a:p>
            <a:pPr lvl="1"/>
            <a:r>
              <a:rPr lang="cs-CZ" dirty="0" smtClean="0"/>
              <a:t>2nd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smtClean="0"/>
              <a:t>3th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smtClean="0"/>
              <a:t>4th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smtClean="0"/>
              <a:t>5th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148624"/>
            <a:ext cx="6048672" cy="543526"/>
          </a:xfrm>
          <a:prstGeom prst="rect">
            <a:avLst/>
          </a:prstGeom>
        </p:spPr>
        <p:txBody>
          <a:bodyPr/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Cambria" panose="02040503050406030204" pitchFamily="18" charset="0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presentation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 | 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speaker</a:t>
            </a:r>
            <a:endParaRPr lang="cs-CZ" sz="26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04775"/>
            <a:ext cx="16129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63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148624"/>
            <a:ext cx="6048672" cy="543526"/>
          </a:xfrm>
          <a:prstGeom prst="rect">
            <a:avLst/>
          </a:prstGeom>
        </p:spPr>
        <p:txBody>
          <a:bodyPr/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Cambria" panose="02040503050406030204" pitchFamily="18" charset="0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presentation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 | 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Name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Cambria" pitchFamily="18" charset="0"/>
              </a:rPr>
              <a:t>speaker</a:t>
            </a:r>
            <a:endParaRPr lang="cs-CZ" sz="26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04775"/>
            <a:ext cx="16129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795338"/>
            <a:ext cx="9144000" cy="71437"/>
          </a:xfrm>
          <a:prstGeom prst="rect">
            <a:avLst/>
          </a:prstGeom>
          <a:solidFill>
            <a:srgbClr val="A5DA46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58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714375"/>
            <a:ext cx="9163050" cy="625475"/>
          </a:xfrm>
          <a:prstGeom prst="rect">
            <a:avLst/>
          </a:prstGeom>
          <a:solidFill>
            <a:srgbClr val="2F2FBB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310063"/>
            <a:ext cx="3616325" cy="131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7544" y="1700809"/>
            <a:ext cx="8228013" cy="2376263"/>
          </a:xfrm>
          <a:prstGeom prst="rect">
            <a:avLst/>
          </a:prstGeom>
        </p:spPr>
        <p:txBody>
          <a:bodyPr/>
          <a:lstStyle>
            <a:lvl1pPr marL="0" indent="0" hangingPunct="1">
              <a:lnSpc>
                <a:spcPct val="100000"/>
              </a:lnSpc>
              <a:spcAft>
                <a:spcPts val="12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latin typeface="Cambria" panose="02040503050406030204" pitchFamily="18" charset="0"/>
              </a:defRPr>
            </a:lvl1pPr>
            <a:lvl2pPr>
              <a:defRPr sz="3000">
                <a:latin typeface="Cambria" panose="02040503050406030204" pitchFamily="18" charset="0"/>
              </a:defRPr>
            </a:lvl2pPr>
            <a:lvl3pPr>
              <a:defRPr sz="3000">
                <a:latin typeface="Cambria" panose="02040503050406030204" pitchFamily="18" charset="0"/>
              </a:defRPr>
            </a:lvl3pPr>
            <a:lvl4pPr>
              <a:defRPr sz="3000">
                <a:latin typeface="Cambria" panose="02040503050406030204" pitchFamily="18" charset="0"/>
              </a:defRPr>
            </a:lvl4pPr>
            <a:lvl5pPr>
              <a:defRPr sz="3000">
                <a:latin typeface="Cambria" panose="02040503050406030204" pitchFamily="18" charset="0"/>
              </a:defRPr>
            </a:lvl5pPr>
          </a:lstStyle>
          <a:p>
            <a:pPr hangingPunct="1">
              <a:lnSpc>
                <a:spcPct val="100000"/>
              </a:lnSpc>
              <a:spcAft>
                <a:spcPts val="12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3000" b="1" dirty="0" smtClean="0">
                <a:solidFill>
                  <a:srgbClr val="000000"/>
                </a:solidFill>
                <a:latin typeface="Cambria" pitchFamily="18" charset="0"/>
              </a:rPr>
              <a:t>CONTACT: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r>
              <a:rPr lang="cs-CZ" sz="24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endParaRPr lang="cs-CZ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r>
              <a:rPr lang="cs-CZ" sz="24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endParaRPr lang="cs-CZ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r>
              <a:rPr lang="cs-CZ" sz="24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cs-CZ" sz="2400" dirty="0" err="1" smtClean="0">
                <a:solidFill>
                  <a:srgbClr val="000000"/>
                </a:solidFill>
                <a:latin typeface="Cambria" pitchFamily="18" charset="0"/>
              </a:rPr>
              <a:t>xxx</a:t>
            </a:r>
            <a:endParaRPr lang="cs-CZ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85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cs-CZ" dirty="0" smtClean="0"/>
              <a:t>Edit </a:t>
            </a:r>
            <a:r>
              <a:rPr lang="cs-CZ" dirty="0" err="1" smtClean="0"/>
              <a:t>the</a:t>
            </a:r>
            <a:r>
              <a:rPr lang="cs-CZ" dirty="0" smtClean="0"/>
              <a:t> text.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edit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text.</a:t>
            </a:r>
          </a:p>
          <a:p>
            <a:pPr lvl="1"/>
            <a:r>
              <a:rPr lang="cs-CZ" dirty="0" smtClean="0"/>
              <a:t>2nd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smtClean="0"/>
              <a:t>3th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smtClean="0"/>
              <a:t>4th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smtClean="0"/>
              <a:t>5th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To </a:t>
            </a:r>
            <a:r>
              <a:rPr lang="cs-CZ" dirty="0" err="1" smtClean="0"/>
              <a:t>edit</a:t>
            </a:r>
            <a:r>
              <a:rPr lang="cs-CZ" dirty="0" smtClean="0"/>
              <a:t>…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59082B-46F6-47F8-A710-B1A0DF0779BC}" type="datetimeFigureOut">
              <a:rPr lang="cs-CZ" smtClean="0"/>
              <a:pPr/>
              <a:t>17. 10. 2018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94879D-2353-4309-B1A2-EDBFB964EF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16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Edit </a:t>
            </a:r>
            <a:r>
              <a:rPr lang="cs-CZ" dirty="0" err="1" smtClean="0"/>
              <a:t>the</a:t>
            </a:r>
            <a:r>
              <a:rPr lang="cs-CZ" dirty="0" smtClean="0"/>
              <a:t> text.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59082B-46F6-47F8-A710-B1A0DF0779BC}" type="datetimeFigureOut">
              <a:rPr lang="cs-CZ" smtClean="0"/>
              <a:pPr/>
              <a:t>17. 10. 2018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94879D-2353-4309-B1A2-EDBFB964EFA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04775"/>
            <a:ext cx="16129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Nadpis 1"/>
          <p:cNvSpPr txBox="1">
            <a:spLocks/>
          </p:cNvSpPr>
          <p:nvPr userDrawn="1"/>
        </p:nvSpPr>
        <p:spPr>
          <a:xfrm>
            <a:off x="323528" y="126699"/>
            <a:ext cx="6696744" cy="543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cs-CZ" sz="2600" smtClean="0">
                <a:solidFill>
                  <a:srgbClr val="000000"/>
                </a:solidFill>
              </a:rPr>
              <a:t>Name of presentation  |  Name of speaker</a:t>
            </a:r>
            <a:endParaRPr lang="cs-CZ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4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3" cstate="print"/>
          <a:srcRect b="23174"/>
          <a:stretch>
            <a:fillRect/>
          </a:stretch>
        </p:blipFill>
        <p:spPr bwMode="auto">
          <a:xfrm>
            <a:off x="0" y="3357563"/>
            <a:ext cx="9144000" cy="350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14" cstate="print"/>
          <a:srcRect t="86392" b="5635"/>
          <a:stretch>
            <a:fillRect/>
          </a:stretch>
        </p:blipFill>
        <p:spPr bwMode="auto">
          <a:xfrm>
            <a:off x="-612775" y="5735638"/>
            <a:ext cx="1019968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62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nterreg-danube.eu/approved-projects/danubiovalnet/section/synthesis-value-chain-mapping-repor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interreg-danube.eu/approved-projects/danubiovalne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wbweek.com/bioeconomy-innovation-foru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interreg-danube.eu/approved-projects/danubiovalnet/section/synthesis-value-chain-mapping-repor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74461"/>
            <a:ext cx="9036496" cy="1224136"/>
          </a:xfrm>
        </p:spPr>
        <p:txBody>
          <a:bodyPr/>
          <a:lstStyle/>
          <a:p>
            <a:r>
              <a:rPr lang="cs-CZ" sz="3200" dirty="0" smtClean="0"/>
              <a:t> </a:t>
            </a:r>
            <a:r>
              <a:rPr lang="cs-CZ" sz="3200" b="1" dirty="0" smtClean="0"/>
              <a:t>Představení projektu</a:t>
            </a:r>
            <a:r>
              <a:rPr lang="cs-CZ" sz="3200" b="1" dirty="0"/>
              <a:t> </a:t>
            </a:r>
            <a:r>
              <a:rPr lang="cs-CZ" sz="3200" b="1" dirty="0" smtClean="0"/>
              <a:t>DanuBioValNet </a:t>
            </a:r>
            <a:r>
              <a:rPr lang="cs-CZ" sz="3200" dirty="0"/>
              <a:t>	</a:t>
            </a:r>
            <a:br>
              <a:rPr lang="cs-CZ" sz="3200" dirty="0"/>
            </a:br>
            <a:r>
              <a:rPr lang="en-US" sz="3200" dirty="0" smtClean="0">
                <a:latin typeface="Calibri"/>
                <a:cs typeface="Calibri"/>
              </a:rPr>
              <a:t/>
            </a:r>
            <a:br>
              <a:rPr lang="en-US" sz="3200" dirty="0" smtClean="0">
                <a:latin typeface="Calibri"/>
                <a:cs typeface="Calibri"/>
              </a:rPr>
            </a:br>
            <a:r>
              <a:rPr lang="de-DE" sz="3200" dirty="0">
                <a:latin typeface="Calibri"/>
                <a:cs typeface="Calibri"/>
              </a:rPr>
              <a:t/>
            </a:r>
            <a:br>
              <a:rPr lang="de-DE" sz="3200" dirty="0">
                <a:latin typeface="Calibri"/>
                <a:cs typeface="Calibri"/>
              </a:rPr>
            </a:br>
            <a:endParaRPr lang="cs-CZ" sz="1400" dirty="0">
              <a:latin typeface="Calibri"/>
              <a:cs typeface="Calibri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2310190"/>
            <a:ext cx="9144000" cy="5427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ovéPole 3"/>
          <p:cNvSpPr txBox="1"/>
          <p:nvPr/>
        </p:nvSpPr>
        <p:spPr>
          <a:xfrm>
            <a:off x="2816519" y="3573016"/>
            <a:ext cx="3510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Zuzana </a:t>
            </a:r>
            <a:r>
              <a:rPr lang="en-GB" sz="2400" dirty="0" err="1" smtClean="0"/>
              <a:t>Polov</a:t>
            </a:r>
            <a:r>
              <a:rPr lang="cs-CZ" sz="2400" dirty="0" smtClean="0"/>
              <a:t>á</a:t>
            </a:r>
            <a:endParaRPr lang="en-GB" sz="2400" dirty="0" smtClean="0"/>
          </a:p>
          <a:p>
            <a:pPr algn="ctr"/>
            <a:r>
              <a:rPr lang="cs-CZ" sz="2400" dirty="0" smtClean="0"/>
              <a:t>Národní klastrová asociace</a:t>
            </a:r>
            <a:endParaRPr lang="en-GB" sz="2400" dirty="0" smtClean="0"/>
          </a:p>
          <a:p>
            <a:pPr algn="ctr"/>
            <a:r>
              <a:rPr lang="en-GB" sz="2400" dirty="0" smtClean="0"/>
              <a:t>www.nca.cz</a:t>
            </a:r>
            <a:endParaRPr lang="en-GB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554839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/>
              <a:t>Den klastrů v Plzeňském kraji, 18.10.2018, Plzeň</a:t>
            </a:r>
            <a:endParaRPr lang="en-GB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052736"/>
            <a:ext cx="3528392" cy="4392488"/>
          </a:xfrm>
        </p:spPr>
        <p:txBody>
          <a:bodyPr/>
          <a:lstStyle/>
          <a:p>
            <a:r>
              <a:rPr lang="cs-CZ" sz="1900" b="1" dirty="0" err="1" smtClean="0">
                <a:latin typeface="+mn-lt"/>
              </a:rPr>
              <a:t>Fytofarmacie</a:t>
            </a:r>
            <a:r>
              <a:rPr lang="cs-CZ" sz="1900" dirty="0" smtClean="0">
                <a:latin typeface="+mn-lt"/>
              </a:rPr>
              <a:t> – velká </a:t>
            </a:r>
            <a:r>
              <a:rPr lang="cs-CZ" sz="1900" dirty="0">
                <a:latin typeface="+mn-lt"/>
              </a:rPr>
              <a:t>koncentrace v DR, esenciální oleje </a:t>
            </a:r>
            <a:r>
              <a:rPr lang="cs-CZ" sz="1900" dirty="0" smtClean="0">
                <a:latin typeface="+mn-lt"/>
              </a:rPr>
              <a:t>(RO), </a:t>
            </a:r>
            <a:r>
              <a:rPr lang="cs-CZ" sz="1900" dirty="0">
                <a:latin typeface="+mn-lt"/>
              </a:rPr>
              <a:t>růžový olej </a:t>
            </a:r>
            <a:r>
              <a:rPr lang="cs-CZ" sz="1900" dirty="0" smtClean="0">
                <a:latin typeface="+mn-lt"/>
              </a:rPr>
              <a:t>(BG)</a:t>
            </a:r>
            <a:br>
              <a:rPr lang="cs-CZ" sz="1900" dirty="0" smtClean="0">
                <a:latin typeface="+mn-lt"/>
              </a:rPr>
            </a:br>
            <a:r>
              <a:rPr lang="cs-CZ" sz="1900" dirty="0" smtClean="0">
                <a:latin typeface="+mn-lt"/>
              </a:rPr>
              <a:t>- pěstitelé: pěstování na menších </a:t>
            </a:r>
            <a:r>
              <a:rPr lang="cs-CZ" sz="1900" dirty="0">
                <a:latin typeface="+mn-lt"/>
              </a:rPr>
              <a:t>farmách, </a:t>
            </a:r>
            <a:r>
              <a:rPr lang="cs-CZ" sz="1900" dirty="0" smtClean="0">
                <a:latin typeface="+mn-lt"/>
              </a:rPr>
              <a:t>nedostatek </a:t>
            </a:r>
            <a:r>
              <a:rPr lang="cs-CZ" sz="1900" dirty="0">
                <a:latin typeface="+mn-lt"/>
              </a:rPr>
              <a:t>technologií, problém </a:t>
            </a:r>
            <a:r>
              <a:rPr lang="cs-CZ" sz="1900" dirty="0" smtClean="0">
                <a:latin typeface="+mn-lt"/>
              </a:rPr>
              <a:t/>
            </a:r>
            <a:br>
              <a:rPr lang="cs-CZ" sz="1900" dirty="0" smtClean="0">
                <a:latin typeface="+mn-lt"/>
              </a:rPr>
            </a:br>
            <a:r>
              <a:rPr lang="cs-CZ" sz="1900" dirty="0" smtClean="0">
                <a:latin typeface="+mn-lt"/>
              </a:rPr>
              <a:t>s </a:t>
            </a:r>
            <a:r>
              <a:rPr lang="cs-CZ" sz="1900" dirty="0">
                <a:latin typeface="+mn-lt"/>
              </a:rPr>
              <a:t>pracovní </a:t>
            </a:r>
            <a:r>
              <a:rPr lang="cs-CZ" sz="1900" dirty="0" smtClean="0">
                <a:latin typeface="+mn-lt"/>
              </a:rPr>
              <a:t>silou </a:t>
            </a:r>
            <a:br>
              <a:rPr lang="cs-CZ" sz="1900" dirty="0" smtClean="0">
                <a:latin typeface="+mn-lt"/>
              </a:rPr>
            </a:br>
            <a:r>
              <a:rPr lang="cs-CZ" sz="1900" dirty="0" smtClean="0">
                <a:latin typeface="+mn-lt"/>
              </a:rPr>
              <a:t>a </a:t>
            </a:r>
            <a:r>
              <a:rPr lang="cs-CZ" sz="1900" dirty="0">
                <a:latin typeface="+mn-lt"/>
              </a:rPr>
              <a:t>nekoordinovaným sběrem volně rostoucích rostlin (východ DR</a:t>
            </a:r>
            <a:r>
              <a:rPr lang="cs-CZ" sz="1900" dirty="0" smtClean="0">
                <a:latin typeface="+mn-lt"/>
              </a:rPr>
              <a:t>)</a:t>
            </a:r>
            <a:r>
              <a:rPr lang="cs-CZ" sz="1900" dirty="0">
                <a:latin typeface="+mn-lt"/>
              </a:rPr>
              <a:t/>
            </a:r>
            <a:br>
              <a:rPr lang="cs-CZ" sz="1900" dirty="0">
                <a:latin typeface="+mn-lt"/>
              </a:rPr>
            </a:br>
            <a:r>
              <a:rPr lang="cs-CZ" sz="1900" dirty="0" smtClean="0">
                <a:latin typeface="+mn-lt"/>
              </a:rPr>
              <a:t>- výrobci </a:t>
            </a:r>
            <a:r>
              <a:rPr lang="cs-CZ" sz="1900" dirty="0">
                <a:latin typeface="+mn-lt"/>
              </a:rPr>
              <a:t>orientují se na </a:t>
            </a:r>
            <a:r>
              <a:rPr lang="cs-CZ" sz="1900" dirty="0" smtClean="0">
                <a:latin typeface="+mn-lt"/>
              </a:rPr>
              <a:t>VaV (nové využití účinků léčivek), </a:t>
            </a:r>
            <a:r>
              <a:rPr lang="cs-CZ" sz="1900" dirty="0">
                <a:latin typeface="+mn-lt"/>
              </a:rPr>
              <a:t>příležitost pro </a:t>
            </a:r>
            <a:r>
              <a:rPr lang="cs-CZ" sz="1900" dirty="0" smtClean="0">
                <a:latin typeface="+mn-lt"/>
              </a:rPr>
              <a:t>export/import </a:t>
            </a:r>
          </a:p>
          <a:p>
            <a:r>
              <a:rPr lang="cs-CZ" sz="1900" dirty="0" err="1" smtClean="0">
                <a:latin typeface="+mn-lt"/>
              </a:rPr>
              <a:t>Roadmapingový</a:t>
            </a:r>
            <a:r>
              <a:rPr lang="cs-CZ" sz="1900" dirty="0" smtClean="0">
                <a:latin typeface="+mn-lt"/>
              </a:rPr>
              <a:t> semináře </a:t>
            </a:r>
            <a:br>
              <a:rPr lang="cs-CZ" sz="1900" dirty="0" smtClean="0">
                <a:latin typeface="+mn-lt"/>
              </a:rPr>
            </a:br>
            <a:r>
              <a:rPr lang="cs-CZ" sz="1900" dirty="0" smtClean="0">
                <a:latin typeface="+mn-lt"/>
              </a:rPr>
              <a:t>v Bělehradě, Srbsko</a:t>
            </a:r>
            <a:r>
              <a:rPr lang="cs-CZ" sz="2050" dirty="0">
                <a:latin typeface="+mn-lt"/>
              </a:rPr>
              <a:t/>
            </a:r>
            <a:br>
              <a:rPr lang="cs-CZ" sz="2050" dirty="0">
                <a:latin typeface="+mn-lt"/>
              </a:rPr>
            </a:br>
            <a:endParaRPr lang="cs-CZ" sz="2050" dirty="0" smtClean="0">
              <a:latin typeface="+mn-lt"/>
            </a:endParaRPr>
          </a:p>
        </p:txBody>
      </p:sp>
      <p:sp>
        <p:nvSpPr>
          <p:cNvPr id="5" name="Nadpis 3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6696744" cy="543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latin typeface="+mn-lt"/>
              </a:rPr>
              <a:t>Realizované </a:t>
            </a:r>
            <a:r>
              <a:rPr lang="cs-CZ" sz="3600" dirty="0" smtClean="0">
                <a:latin typeface="+mn-lt"/>
              </a:rPr>
              <a:t>aktivity projektu</a:t>
            </a:r>
            <a:endParaRPr lang="en-GB" sz="3600" dirty="0">
              <a:latin typeface="+mn-lt"/>
            </a:endParaRPr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441533" y="5661248"/>
            <a:ext cx="8228013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latin typeface="+mn-lt"/>
              </a:rPr>
              <a:t>Materiály jsou dostupné zde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>
                <a:latin typeface="+mn-lt"/>
                <a:hlinkClick r:id="rId2"/>
              </a:rPr>
              <a:t>http://</a:t>
            </a:r>
            <a:r>
              <a:rPr lang="cs-CZ" sz="1600" dirty="0" smtClean="0">
                <a:latin typeface="+mn-lt"/>
                <a:hlinkClick r:id="rId2"/>
              </a:rPr>
              <a:t>www.interreg-danube.eu/approved-projects/danubiovalnet/section/synthesis-value-chain-mapping-reports</a:t>
            </a:r>
            <a:endParaRPr lang="cs-CZ" sz="1600" dirty="0" smtClean="0">
              <a:latin typeface="+mn-lt"/>
            </a:endParaRPr>
          </a:p>
          <a:p>
            <a:endParaRPr lang="cs-CZ" sz="2000" dirty="0" smtClean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>
              <a:latin typeface="+mn-lt"/>
            </a:endParaRPr>
          </a:p>
          <a:p>
            <a:endParaRPr lang="cs-CZ" sz="20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64" y="1268760"/>
            <a:ext cx="55191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1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052736"/>
            <a:ext cx="8228013" cy="5040560"/>
          </a:xfrm>
        </p:spPr>
        <p:txBody>
          <a:bodyPr/>
          <a:lstStyle/>
          <a:p>
            <a:pPr algn="just"/>
            <a:r>
              <a:rPr lang="cs-CZ" sz="2400" dirty="0" err="1" smtClean="0">
                <a:latin typeface="+mn-lt"/>
              </a:rPr>
              <a:t>Danube</a:t>
            </a:r>
            <a:r>
              <a:rPr lang="cs-CZ" sz="2400" dirty="0" smtClean="0">
                <a:latin typeface="+mn-lt"/>
              </a:rPr>
              <a:t> Cluster </a:t>
            </a:r>
            <a:r>
              <a:rPr lang="cs-CZ" sz="2400" dirty="0" err="1" smtClean="0">
                <a:latin typeface="+mn-lt"/>
              </a:rPr>
              <a:t>Policy</a:t>
            </a:r>
            <a:r>
              <a:rPr lang="cs-CZ" sz="2400" dirty="0" smtClean="0">
                <a:latin typeface="+mn-lt"/>
              </a:rPr>
              <a:t> Maker </a:t>
            </a:r>
            <a:r>
              <a:rPr lang="cs-CZ" sz="2400" dirty="0" err="1" smtClean="0">
                <a:latin typeface="+mn-lt"/>
              </a:rPr>
              <a:t>Forum</a:t>
            </a:r>
            <a:r>
              <a:rPr lang="cs-CZ" sz="2400" dirty="0" smtClean="0">
                <a:latin typeface="+mn-lt"/>
              </a:rPr>
              <a:t> – 11. prosinec 2018, Bukurešť, Rumunsko</a:t>
            </a:r>
          </a:p>
          <a:p>
            <a:pPr algn="just"/>
            <a:endParaRPr lang="cs-CZ" sz="2400" dirty="0" smtClean="0">
              <a:latin typeface="+mn-lt"/>
            </a:endParaRPr>
          </a:p>
          <a:p>
            <a:pPr algn="just"/>
            <a:r>
              <a:rPr lang="cs-CZ" sz="2400" dirty="0" smtClean="0">
                <a:latin typeface="+mn-lt"/>
              </a:rPr>
              <a:t>3 velké mezinárodní akce k tématům spolupráce firem, klastrů a dalších aktérů v oblastech (</a:t>
            </a:r>
            <a:r>
              <a:rPr lang="cs-CZ" sz="2400" dirty="0" err="1" smtClean="0">
                <a:latin typeface="+mn-lt"/>
              </a:rPr>
              <a:t>matchmaking</a:t>
            </a:r>
            <a:r>
              <a:rPr lang="cs-CZ" sz="2400" dirty="0" smtClean="0">
                <a:latin typeface="+mn-lt"/>
              </a:rPr>
              <a:t>, networking):</a:t>
            </a:r>
          </a:p>
          <a:p>
            <a:pPr lvl="1" algn="just"/>
            <a:r>
              <a:rPr lang="cs-CZ" sz="2400" dirty="0" err="1" smtClean="0">
                <a:latin typeface="+mn-lt"/>
              </a:rPr>
              <a:t>Fytofarmacie</a:t>
            </a:r>
            <a:r>
              <a:rPr lang="cs-CZ" sz="2400" dirty="0" smtClean="0">
                <a:latin typeface="+mn-lt"/>
              </a:rPr>
              <a:t>, Sofia, Bulharsko</a:t>
            </a:r>
          </a:p>
          <a:p>
            <a:pPr lvl="1" algn="just"/>
            <a:r>
              <a:rPr lang="cs-CZ" sz="2400" dirty="0" err="1" smtClean="0">
                <a:latin typeface="+mn-lt"/>
              </a:rPr>
              <a:t>Eko</a:t>
            </a:r>
            <a:r>
              <a:rPr lang="cs-CZ" sz="2400" dirty="0" smtClean="0">
                <a:latin typeface="+mn-lt"/>
              </a:rPr>
              <a:t>-stavebnictví, Rakousko/Chorvatsko</a:t>
            </a:r>
          </a:p>
          <a:p>
            <a:pPr lvl="1" algn="just"/>
            <a:r>
              <a:rPr lang="cs-CZ" sz="2400" dirty="0" smtClean="0">
                <a:latin typeface="+mn-lt"/>
              </a:rPr>
              <a:t>Bio-</a:t>
            </a:r>
            <a:r>
              <a:rPr lang="cs-CZ" sz="2400" dirty="0" err="1" smtClean="0">
                <a:latin typeface="+mn-lt"/>
              </a:rPr>
              <a:t>obalovin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dirty="0" err="1" smtClean="0">
                <a:latin typeface="+mn-lt"/>
              </a:rPr>
              <a:t>bioplasty</a:t>
            </a:r>
            <a:r>
              <a:rPr lang="cs-CZ" sz="2400" dirty="0" smtClean="0">
                <a:latin typeface="+mn-lt"/>
              </a:rPr>
              <a:t>), Lublaň, Slovinsko.</a:t>
            </a:r>
          </a:p>
          <a:p>
            <a:pPr lvl="1" algn="just"/>
            <a:endParaRPr lang="en-GB" sz="2400" dirty="0">
              <a:latin typeface="+mn-lt"/>
            </a:endParaRPr>
          </a:p>
          <a:p>
            <a:pPr algn="just"/>
            <a:r>
              <a:rPr lang="cs-CZ" sz="2400" dirty="0" smtClean="0">
                <a:latin typeface="+mn-lt"/>
              </a:rPr>
              <a:t>Příprava </a:t>
            </a:r>
            <a:r>
              <a:rPr lang="cs-CZ" sz="2400" dirty="0">
                <a:latin typeface="+mn-lt"/>
              </a:rPr>
              <a:t>Společné klastrové strategie pro obory využívající biologické obnovitelné zdroje v Dunajském </a:t>
            </a:r>
            <a:r>
              <a:rPr lang="cs-CZ" sz="2400" dirty="0" smtClean="0">
                <a:latin typeface="+mn-lt"/>
              </a:rPr>
              <a:t>regionu (Akční plán)</a:t>
            </a:r>
          </a:p>
          <a:p>
            <a:pPr>
              <a:buNone/>
            </a:pPr>
            <a:endParaRPr lang="en-GB" sz="2400" dirty="0">
              <a:latin typeface="+mn-lt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131486" cy="543526"/>
          </a:xfrm>
        </p:spPr>
        <p:txBody>
          <a:bodyPr/>
          <a:lstStyle/>
          <a:p>
            <a:pPr algn="l"/>
            <a:r>
              <a:rPr lang="cs-CZ" sz="3200" dirty="0" smtClean="0">
                <a:latin typeface="+mn-lt"/>
              </a:rPr>
              <a:t>Připravované aktivity projektu</a:t>
            </a:r>
            <a:endParaRPr lang="en-GB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980728"/>
            <a:ext cx="8228013" cy="5040559"/>
          </a:xfrm>
        </p:spPr>
        <p:txBody>
          <a:bodyPr/>
          <a:lstStyle/>
          <a:p>
            <a:pPr marL="72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cs-CZ" sz="1500" dirty="0" smtClean="0">
                <a:latin typeface="+mn-lt"/>
              </a:rPr>
              <a:t>Zapojení se do aktivit projektu DanuBioValNet - 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možnost </a:t>
            </a:r>
            <a:r>
              <a:rPr lang="cs-CZ" sz="1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mezinárodní spolupráce ve strategických 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/>
            </a:r>
            <a:b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</a:b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i </a:t>
            </a:r>
            <a:r>
              <a:rPr lang="cs-CZ" sz="1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podnikatelských 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oblastech.</a:t>
            </a:r>
            <a:endParaRPr lang="cs-CZ" sz="1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72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Příležitosti pro:</a:t>
            </a:r>
          </a:p>
          <a:p>
            <a:pPr marL="286470" indent="-285750">
              <a:lnSpc>
                <a:spcPct val="110000"/>
              </a:lnSpc>
              <a:buClr>
                <a:srgbClr val="000000"/>
              </a:buClr>
            </a:pPr>
            <a:r>
              <a:rPr lang="cs-CZ" sz="1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Firmy a klastrové organizace: - 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účast na </a:t>
            </a:r>
            <a:r>
              <a:rPr lang="cs-CZ" sz="1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matchmakingových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setkání - nalezení vhodného partnera (dodavatele, odběratele, obchod, výzkum, společné projekty, apod.) v konkrétním biobased oboru </a:t>
            </a:r>
            <a:b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</a:b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- získání </a:t>
            </a:r>
            <a:r>
              <a:rPr lang="cs-CZ" sz="1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nových informací o tom, čím se zabývají jinde v Evropě, přenos zkušeností a potenciální mezinárodní spolupráce -  inspirace a motor dalšího 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růstu</a:t>
            </a:r>
            <a:b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</a:b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- možnost podílet se na definování potřeb a priorit daného oboru (spolupráce při tvorbě Společné klastrové strategie pro obory využívající biologické obnovitelné zdroje v Dunajském regionu)</a:t>
            </a:r>
          </a:p>
          <a:p>
            <a:pPr marL="286470" indent="-285750">
              <a:lnSpc>
                <a:spcPct val="110000"/>
              </a:lnSpc>
              <a:buClr>
                <a:srgbClr val="000000"/>
              </a:buClr>
            </a:pPr>
            <a:r>
              <a:rPr lang="cs-CZ" sz="1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Veřejnou správu (</a:t>
            </a:r>
            <a:r>
              <a:rPr lang="cs-CZ" sz="15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policy-makers</a:t>
            </a:r>
            <a:r>
              <a:rPr lang="cs-CZ" sz="1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): - 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přenos dobré praxe podpory </a:t>
            </a:r>
            <a:r>
              <a:rPr lang="cs-CZ" sz="1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bioekonomiky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a oborů využívajících biologické obnovitelné zdroje ze zahraničí (BIOPRO): inspirace pro zavedení </a:t>
            </a:r>
            <a:r>
              <a:rPr lang="cs-CZ" sz="1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bioekonomy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do své agendy, diskuse na téma mezirezortní propojení a nastavení vhodné podpory pro obory využívající biologické obnovitelné zdroje (platforma pro </a:t>
            </a:r>
            <a:r>
              <a:rPr lang="cs-CZ" sz="1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bioekonomiku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ČR)</a:t>
            </a:r>
            <a:b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</a:b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- možnost setkání se zástupci veřejného sektoru k tomuto tématu ze Dunajského regionu – </a:t>
            </a:r>
            <a:r>
              <a:rPr lang="cs-CZ" sz="1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Danube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Cluster </a:t>
            </a:r>
            <a:r>
              <a:rPr lang="cs-CZ" sz="1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Policy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Maker </a:t>
            </a:r>
            <a:r>
              <a:rPr lang="cs-CZ" sz="1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Forum</a:t>
            </a:r>
            <a:endParaRPr lang="cs-CZ" sz="15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286470" indent="-285750">
              <a:lnSpc>
                <a:spcPct val="110000"/>
              </a:lnSpc>
              <a:buClr>
                <a:srgbClr val="000000"/>
              </a:buClr>
            </a:pPr>
            <a:r>
              <a:rPr lang="cs-CZ" sz="1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Akademický sektor 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– účast na akcích projektu a možnost navázání kontaktu s vhodným partnerem (společné projekty, transfer technologií, aplikační sféra);</a:t>
            </a:r>
            <a:b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</a:b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- možnost </a:t>
            </a:r>
            <a:r>
              <a:rPr lang="cs-CZ" sz="1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podílet se na definování potřeb a priorit daného oboru (spolupráce při tvorbě Společné klastrové strategie pro obory využívající biologické obnovitelné zdroje v Dunajském regionu</a:t>
            </a:r>
            <a:r>
              <a:rPr lang="cs-CZ" sz="1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).</a:t>
            </a:r>
            <a:endParaRPr lang="cs-CZ" sz="15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endParaRPr lang="cs-CZ" dirty="0"/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defRPr/>
            </a:pPr>
            <a:r>
              <a:rPr lang="cs-CZ" sz="3200" dirty="0">
                <a:latin typeface="+mn-lt"/>
              </a:rPr>
              <a:t>Příležitosti </a:t>
            </a:r>
            <a:r>
              <a:rPr lang="cs-CZ" sz="3200" dirty="0" smtClean="0">
                <a:latin typeface="+mn-lt"/>
              </a:rPr>
              <a:t>projektu DanuBioValNet</a:t>
            </a:r>
            <a:endParaRPr lang="cs-CZ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136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556792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Oficiální webová stránka projektu:</a:t>
            </a:r>
          </a:p>
          <a:p>
            <a:r>
              <a:rPr lang="cs-CZ" sz="2800" dirty="0" smtClean="0">
                <a:hlinkClick r:id="rId2"/>
              </a:rPr>
              <a:t>http</a:t>
            </a:r>
            <a:r>
              <a:rPr lang="cs-CZ" sz="2800" dirty="0">
                <a:hlinkClick r:id="rId2"/>
              </a:rPr>
              <a:t>://</a:t>
            </a:r>
            <a:r>
              <a:rPr lang="cs-CZ" sz="2800" dirty="0" smtClean="0">
                <a:hlinkClick r:id="rId2"/>
              </a:rPr>
              <a:t>www.interreg-danube.eu/approved-projects/danubiovalnet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err="1" smtClean="0"/>
              <a:t>DanuBioValNet</a:t>
            </a:r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1026" name="Picture 2" descr="Image result for linked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66663"/>
            <a:ext cx="696027" cy="4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5483"/>
            <a:ext cx="464382" cy="4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2579753" y="733761"/>
            <a:ext cx="4248472" cy="543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Děkuji za pozornost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6696744" cy="543526"/>
          </a:xfrm>
        </p:spPr>
        <p:txBody>
          <a:bodyPr/>
          <a:lstStyle/>
          <a:p>
            <a:r>
              <a:rPr lang="cs-CZ" sz="3600" dirty="0" err="1" smtClean="0">
                <a:latin typeface="+mn-lt"/>
              </a:rPr>
              <a:t>DanuBioValNet</a:t>
            </a:r>
            <a:endParaRPr lang="cs-CZ" sz="3600" dirty="0">
              <a:latin typeface="+mn-lt"/>
            </a:endParaRP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395536" y="980728"/>
            <a:ext cx="8228013" cy="5028431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cs-CZ" sz="2300" b="1" dirty="0" smtClean="0"/>
              <a:t>Obsah:</a:t>
            </a:r>
          </a:p>
          <a:p>
            <a:pPr lvl="0" algn="just">
              <a:spcBef>
                <a:spcPct val="20000"/>
              </a:spcBef>
              <a:defRPr/>
            </a:pPr>
            <a:endParaRPr lang="cs-CZ" sz="2300" b="1" dirty="0" smtClean="0"/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3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/>
              </a:rPr>
              <a:t>Představení projektu DanuBioValNet</a:t>
            </a:r>
            <a:r>
              <a:rPr kumimoji="0" lang="cs-CZ" sz="23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/>
              </a:rPr>
              <a:t> (význam, cíle, partneři)</a:t>
            </a:r>
          </a:p>
          <a:p>
            <a:pPr lvl="0" algn="just">
              <a:spcBef>
                <a:spcPct val="20000"/>
              </a:spcBef>
              <a:defRPr/>
            </a:pPr>
            <a:endParaRPr kumimoji="0" lang="cs-CZ" sz="23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Calibri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300" dirty="0" smtClean="0">
                <a:cs typeface="Calibri"/>
              </a:rPr>
              <a:t>Zaměření projektu DanuBioValNet (3+1 obory)</a:t>
            </a:r>
          </a:p>
          <a:p>
            <a:pPr lvl="0" algn="just">
              <a:spcBef>
                <a:spcPct val="20000"/>
              </a:spcBef>
              <a:defRPr/>
            </a:pPr>
            <a:endParaRPr kumimoji="0" lang="cs-CZ" sz="23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Calibri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300" dirty="0" smtClean="0">
                <a:cs typeface="Calibri"/>
              </a:rPr>
              <a:t>Realizované aktivity projektu DanuBioValNet</a:t>
            </a:r>
          </a:p>
          <a:p>
            <a:pPr lvl="0" algn="just">
              <a:spcBef>
                <a:spcPct val="20000"/>
              </a:spcBef>
              <a:defRPr/>
            </a:pPr>
            <a:endParaRPr lang="cs-CZ" sz="2300" dirty="0" smtClean="0">
              <a:cs typeface="Calibri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300" dirty="0" smtClean="0">
                <a:cs typeface="Calibri"/>
              </a:rPr>
              <a:t>Připravované aktivity </a:t>
            </a:r>
            <a:r>
              <a:rPr lang="cs-CZ" sz="2300" dirty="0">
                <a:cs typeface="Calibri"/>
              </a:rPr>
              <a:t>projektu </a:t>
            </a:r>
            <a:r>
              <a:rPr lang="cs-CZ" sz="2300" dirty="0" smtClean="0">
                <a:cs typeface="Calibri"/>
              </a:rPr>
              <a:t>DanuBioValNet</a:t>
            </a:r>
          </a:p>
          <a:p>
            <a:pPr algn="just">
              <a:spcBef>
                <a:spcPct val="20000"/>
              </a:spcBef>
              <a:defRPr/>
            </a:pPr>
            <a:endParaRPr lang="cs-CZ" sz="2300" dirty="0">
              <a:cs typeface="Calibri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300" dirty="0" smtClean="0">
                <a:cs typeface="Calibri"/>
              </a:rPr>
              <a:t>Příležitosti projektu DanuBioValNet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300" dirty="0">
              <a:cs typeface="Calibri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en-GB" sz="23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8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6696744" cy="543526"/>
          </a:xfrm>
        </p:spPr>
        <p:txBody>
          <a:bodyPr/>
          <a:lstStyle/>
          <a:p>
            <a:r>
              <a:rPr lang="en-GB" sz="3600" dirty="0" smtClean="0">
                <a:latin typeface="+mn-lt"/>
              </a:rPr>
              <a:t>DanuBioValNet - </a:t>
            </a:r>
            <a:r>
              <a:rPr lang="cs-CZ" sz="3600" dirty="0" smtClean="0">
                <a:latin typeface="+mn-lt"/>
              </a:rPr>
              <a:t>představení</a:t>
            </a:r>
            <a:endParaRPr lang="en-GB" sz="3600" dirty="0">
              <a:latin typeface="+mn-lt"/>
            </a:endParaRP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851920" y="2026336"/>
            <a:ext cx="5112568" cy="3672408"/>
          </a:xfrm>
          <a:prstGeom prst="rect">
            <a:avLst/>
          </a:prstGeom>
        </p:spPr>
        <p:txBody>
          <a:bodyPr/>
          <a:lstStyle/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Zaměření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 </a:t>
            </a:r>
            <a:r>
              <a:rPr lang="cs-CZ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bioekonomiku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využívání </a:t>
            </a:r>
            <a:r>
              <a:rPr lang="cs-CZ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biologických obnovitelných zdrojů</a:t>
            </a:r>
            <a:r>
              <a:rPr lang="cs-CZ" b="1" dirty="0" smtClean="0"/>
              <a:t>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průmyslu </a:t>
            </a:r>
            <a:r>
              <a:rPr lang="cs-CZ" dirty="0"/>
              <a:t>(</a:t>
            </a:r>
            <a:r>
              <a:rPr lang="en-GB" dirty="0"/>
              <a:t>bio-based </a:t>
            </a:r>
            <a:r>
              <a:rPr lang="en-GB" dirty="0" smtClean="0"/>
              <a:t>industries</a:t>
            </a:r>
            <a:r>
              <a:rPr lang="cs-CZ" dirty="0" smtClean="0"/>
              <a:t>)</a:t>
            </a:r>
            <a:r>
              <a:rPr lang="en-GB" dirty="0" smtClean="0"/>
              <a:t> </a:t>
            </a:r>
            <a:endParaRPr lang="cs-CZ" dirty="0" smtClean="0"/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cs-CZ" sz="500" dirty="0" smtClean="0"/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cs-CZ" dirty="0" smtClean="0"/>
              <a:t>Snižování </a:t>
            </a:r>
            <a:r>
              <a:rPr lang="cs-CZ" dirty="0" smtClean="0"/>
              <a:t>závislosti </a:t>
            </a:r>
            <a:r>
              <a:rPr lang="cs-CZ" dirty="0"/>
              <a:t>na </a:t>
            </a:r>
            <a:r>
              <a:rPr lang="cs-CZ" dirty="0" smtClean="0"/>
              <a:t>fosilních zdrojích - </a:t>
            </a:r>
            <a:r>
              <a:rPr lang="cs-CZ" dirty="0"/>
              <a:t>p</a:t>
            </a:r>
            <a:r>
              <a:rPr lang="cs-CZ" dirty="0" smtClean="0"/>
              <a:t>řechod </a:t>
            </a:r>
            <a:r>
              <a:rPr lang="cs-CZ" dirty="0"/>
              <a:t>z tradičních oborů založených na fosilních zdrojích na obory využívající obnovitelné biologické </a:t>
            </a:r>
            <a:r>
              <a:rPr lang="cs-CZ" dirty="0" smtClean="0"/>
              <a:t>zdroje, cirkulární ekonomika </a:t>
            </a:r>
            <a:endParaRPr lang="cs-CZ" dirty="0" smtClean="0"/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cs-CZ" sz="500" dirty="0" smtClean="0"/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cs-CZ" b="1" dirty="0" smtClean="0"/>
              <a:t>Cíl: </a:t>
            </a:r>
            <a:r>
              <a:rPr lang="cs-CZ" dirty="0" smtClean="0"/>
              <a:t>identifikace a </a:t>
            </a:r>
            <a:r>
              <a:rPr lang="cs-CZ" dirty="0"/>
              <a:t>propojení </a:t>
            </a:r>
            <a:r>
              <a:rPr lang="cs-CZ" dirty="0" smtClean="0"/>
              <a:t>aktérů </a:t>
            </a:r>
            <a:r>
              <a:rPr lang="cs-CZ" dirty="0"/>
              <a:t>napříč Dunajským </a:t>
            </a:r>
            <a:r>
              <a:rPr lang="cs-CZ" dirty="0" smtClean="0"/>
              <a:t>regionem prostřednictvím klastrů - </a:t>
            </a:r>
            <a:r>
              <a:rPr lang="cs-CZ" dirty="0"/>
              <a:t>hledání možností </a:t>
            </a:r>
            <a:r>
              <a:rPr lang="cs-CZ" dirty="0" smtClean="0"/>
              <a:t>spolupráce </a:t>
            </a:r>
            <a:r>
              <a:rPr lang="cs-CZ" dirty="0"/>
              <a:t>a vytváření nových hodnotových </a:t>
            </a:r>
            <a:r>
              <a:rPr lang="cs-CZ" dirty="0" smtClean="0"/>
              <a:t>řetězců </a:t>
            </a:r>
            <a:r>
              <a:rPr lang="cs-CZ" dirty="0"/>
              <a:t>v oborech využívajících obnovitelné biologické </a:t>
            </a:r>
            <a:r>
              <a:rPr lang="cs-CZ" dirty="0" smtClean="0"/>
              <a:t>zdroje. </a:t>
            </a:r>
          </a:p>
          <a:p>
            <a:pPr marL="34362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Vytvoření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společné strategie (Joint Bio-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Based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Cluster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Policy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Strategy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ct val="20000"/>
              </a:spcBef>
            </a:pPr>
            <a:endParaRPr lang="cs-CZ" sz="2000" dirty="0" smtClean="0"/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sz="2000" b="1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08720"/>
            <a:ext cx="8228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" algn="ctr">
              <a:buClr>
                <a:srgbClr val="000000"/>
              </a:buClr>
            </a:pPr>
            <a:r>
              <a:rPr lang="cs-CZ" sz="2000" b="1" dirty="0"/>
              <a:t>Partnerství mezi klastry pro posílení </a:t>
            </a:r>
            <a:r>
              <a:rPr lang="cs-CZ" sz="2000" b="1" dirty="0" err="1"/>
              <a:t>ekoinovací</a:t>
            </a:r>
            <a:r>
              <a:rPr lang="cs-CZ" sz="2000" b="1" dirty="0"/>
              <a:t> budováním společné sítě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s </a:t>
            </a:r>
            <a:r>
              <a:rPr lang="cs-CZ" sz="2000" b="1" dirty="0"/>
              <a:t>vysokou přidanou hodnotou pro Dunajský region v oborech využívajících obnovitelné biologické zdroje</a:t>
            </a:r>
          </a:p>
        </p:txBody>
      </p:sp>
      <p:pic>
        <p:nvPicPr>
          <p:cNvPr id="6" name="Obrázek 5" descr="Bioeconomy Innovation For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"/>
          <a:stretch/>
        </p:blipFill>
        <p:spPr bwMode="auto">
          <a:xfrm>
            <a:off x="0" y="1924383"/>
            <a:ext cx="3851920" cy="4024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5949280"/>
            <a:ext cx="35461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u="sng" dirty="0">
                <a:hlinkClick r:id="rId4"/>
              </a:rPr>
              <a:t>http://www.iwbweek.com/bioeconomy-innovation-forum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3-11-09 um 06.42.15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70673"/>
            <a:ext cx="3312367" cy="2832677"/>
          </a:xfrm>
          <a:prstGeom prst="rect">
            <a:avLst/>
          </a:prstGeom>
          <a:effectLst/>
        </p:spPr>
      </p:pic>
      <p:sp>
        <p:nvSpPr>
          <p:cNvPr id="3" name="Textfeld 2"/>
          <p:cNvSpPr txBox="1"/>
          <p:nvPr/>
        </p:nvSpPr>
        <p:spPr>
          <a:xfrm>
            <a:off x="6804248" y="5949280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Source: BBI</a:t>
            </a:r>
            <a:endParaRPr lang="de-DE" sz="800" dirty="0"/>
          </a:p>
        </p:txBody>
      </p:sp>
      <p:pic>
        <p:nvPicPr>
          <p:cNvPr id="4" name="Bild 1" descr="Bildschirmfoto 2013-11-09 um 06.42.31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42" y="905177"/>
            <a:ext cx="3240155" cy="2763668"/>
          </a:xfrm>
          <a:prstGeom prst="rect">
            <a:avLst/>
          </a:prstGeom>
          <a:effectLst/>
        </p:spPr>
      </p:pic>
      <p:pic>
        <p:nvPicPr>
          <p:cNvPr id="5" name="Bild 2" descr="Bildschirmfoto 2013-11-09 um 06.42.46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17032"/>
            <a:ext cx="3060236" cy="2447691"/>
          </a:xfrm>
          <a:prstGeom prst="rect">
            <a:avLst/>
          </a:prstGeom>
          <a:effectLst/>
        </p:spPr>
      </p:pic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6696744" cy="543526"/>
          </a:xfrm>
        </p:spPr>
        <p:txBody>
          <a:bodyPr/>
          <a:lstStyle/>
          <a:p>
            <a:r>
              <a:rPr lang="en-GB" sz="3600" dirty="0" smtClean="0">
                <a:latin typeface="+mn-lt"/>
              </a:rPr>
              <a:t>DanuBioValNet - </a:t>
            </a:r>
            <a:r>
              <a:rPr lang="cs-CZ" sz="3600" dirty="0" smtClean="0">
                <a:latin typeface="+mn-lt"/>
              </a:rPr>
              <a:t>představení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7344816" cy="61926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46946"/>
            <a:ext cx="3546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400" b="1" dirty="0" smtClean="0">
                <a:solidFill>
                  <a:schemeClr val="accent1">
                    <a:lumMod val="50000"/>
                  </a:schemeClr>
                </a:solidFill>
              </a:rPr>
              <a:t>projektových partnerů </a:t>
            </a:r>
            <a:r>
              <a:rPr lang="de-DE" sz="1400" b="1" dirty="0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de-DE" b="1" dirty="0" smtClean="0">
                <a:solidFill>
                  <a:srgbClr val="E46C0A"/>
                </a:solidFill>
              </a:rPr>
              <a:t>2</a:t>
            </a:r>
            <a:r>
              <a:rPr lang="de-DE" sz="1400" b="1" dirty="0" smtClean="0">
                <a:solidFill>
                  <a:srgbClr val="E46C0A"/>
                </a:solidFill>
              </a:rPr>
              <a:t> </a:t>
            </a:r>
            <a:r>
              <a:rPr lang="cs-CZ" sz="1400" b="1" dirty="0" smtClean="0">
                <a:solidFill>
                  <a:srgbClr val="E46C0A"/>
                </a:solidFill>
              </a:rPr>
              <a:t>asociovaní</a:t>
            </a:r>
          </a:p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de-DE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400" b="1" dirty="0" smtClean="0">
                <a:solidFill>
                  <a:schemeClr val="accent1">
                    <a:lumMod val="50000"/>
                  </a:schemeClr>
                </a:solidFill>
              </a:rPr>
              <a:t>zemí</a:t>
            </a:r>
            <a:endParaRPr lang="de-DE" sz="1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tern mit 5 Zacken 4"/>
          <p:cNvSpPr/>
          <p:nvPr/>
        </p:nvSpPr>
        <p:spPr>
          <a:xfrm>
            <a:off x="2339752" y="1988840"/>
            <a:ext cx="144016" cy="144016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tern mit 5 Zacken 17"/>
          <p:cNvSpPr/>
          <p:nvPr/>
        </p:nvSpPr>
        <p:spPr>
          <a:xfrm>
            <a:off x="3347864" y="1929532"/>
            <a:ext cx="144016" cy="144016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 mit 5 Zacken 18"/>
          <p:cNvSpPr/>
          <p:nvPr/>
        </p:nvSpPr>
        <p:spPr>
          <a:xfrm>
            <a:off x="3131840" y="2636912"/>
            <a:ext cx="144016" cy="144016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 mit 5 Zacken 19"/>
          <p:cNvSpPr/>
          <p:nvPr/>
        </p:nvSpPr>
        <p:spPr>
          <a:xfrm>
            <a:off x="4644008" y="2179464"/>
            <a:ext cx="144016" cy="144016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 mit 5 Zacken 21"/>
          <p:cNvSpPr/>
          <p:nvPr/>
        </p:nvSpPr>
        <p:spPr>
          <a:xfrm>
            <a:off x="2915816" y="3022352"/>
            <a:ext cx="144016" cy="144016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 mit 5 Zacken 22"/>
          <p:cNvSpPr/>
          <p:nvPr/>
        </p:nvSpPr>
        <p:spPr>
          <a:xfrm>
            <a:off x="3635896" y="2996952"/>
            <a:ext cx="144016" cy="144016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tern mit 5 Zacken 23"/>
          <p:cNvSpPr/>
          <p:nvPr/>
        </p:nvSpPr>
        <p:spPr>
          <a:xfrm>
            <a:off x="5436096" y="3212976"/>
            <a:ext cx="144016" cy="144016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tern mit 5 Zacken 24"/>
          <p:cNvSpPr/>
          <p:nvPr/>
        </p:nvSpPr>
        <p:spPr>
          <a:xfrm>
            <a:off x="4355976" y="3717032"/>
            <a:ext cx="144016" cy="144016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tern mit 5 Zacken 25"/>
          <p:cNvSpPr/>
          <p:nvPr/>
        </p:nvSpPr>
        <p:spPr>
          <a:xfrm>
            <a:off x="5220072" y="4077072"/>
            <a:ext cx="144016" cy="144016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tern mit 5 Zacken 26"/>
          <p:cNvSpPr/>
          <p:nvPr/>
        </p:nvSpPr>
        <p:spPr>
          <a:xfrm>
            <a:off x="3851920" y="4005064"/>
            <a:ext cx="144016" cy="144016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2084" y="831479"/>
            <a:ext cx="3057748" cy="612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/>
              <a:t>Germany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BIOPRO Baden-Württemberg GmbH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err="1" smtClean="0"/>
              <a:t>ClusterAgentur</a:t>
            </a:r>
            <a:r>
              <a:rPr lang="en-GB" sz="1400" dirty="0" smtClean="0"/>
              <a:t> Baden-Württemberg</a:t>
            </a:r>
          </a:p>
          <a:p>
            <a:endParaRPr lang="en-GB" sz="1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 smtClean="0"/>
          </a:p>
          <a:p>
            <a:r>
              <a:rPr lang="en-GB" sz="1400" b="1" i="1" dirty="0" smtClean="0"/>
              <a:t>Czech Republic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National Cluster Association</a:t>
            </a:r>
          </a:p>
          <a:p>
            <a:r>
              <a:rPr lang="en-GB" sz="1400" b="1" i="1" dirty="0" smtClean="0"/>
              <a:t>Austria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400" dirty="0" err="1" smtClean="0"/>
              <a:t>Upper</a:t>
            </a:r>
            <a:r>
              <a:rPr lang="cs-CZ" sz="1400" dirty="0" smtClean="0"/>
              <a:t> </a:t>
            </a:r>
            <a:r>
              <a:rPr lang="cs-CZ" sz="1400" dirty="0" err="1" smtClean="0"/>
              <a:t>Austria</a:t>
            </a:r>
            <a:endParaRPr lang="en-GB" sz="1400" dirty="0" smtClean="0"/>
          </a:p>
          <a:p>
            <a:r>
              <a:rPr lang="en-GB" sz="1400" b="1" i="1" dirty="0" smtClean="0"/>
              <a:t>Slovenia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Ministry of Science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err="1" smtClean="0"/>
              <a:t>Anteja</a:t>
            </a:r>
            <a:r>
              <a:rPr lang="en-GB" sz="1400" dirty="0" smtClean="0"/>
              <a:t> ECG</a:t>
            </a:r>
          </a:p>
          <a:p>
            <a:r>
              <a:rPr lang="en-GB" sz="1400" b="1" i="1" dirty="0" smtClean="0"/>
              <a:t>Croatia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Ministry of Economy, Entrepreneurship and Crafts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Croatian Wood Cluster</a:t>
            </a:r>
          </a:p>
          <a:p>
            <a:pPr marL="285750" indent="-285750">
              <a:buFont typeface="Arial" charset="0"/>
              <a:buChar char="•"/>
            </a:pPr>
            <a:endParaRPr lang="de-DE" sz="1400" dirty="0"/>
          </a:p>
          <a:p>
            <a:endParaRPr lang="de-DE" sz="1400" dirty="0" smtClean="0"/>
          </a:p>
          <a:p>
            <a:pPr marL="285750" indent="-285750">
              <a:buFont typeface="Arial" charset="0"/>
              <a:buChar char="•"/>
            </a:pPr>
            <a:endParaRPr lang="de-DE" sz="1400" dirty="0"/>
          </a:p>
          <a:p>
            <a:pPr marL="285750" indent="-285750">
              <a:buFont typeface="Arial" charset="0"/>
              <a:buChar char="•"/>
            </a:pPr>
            <a:endParaRPr lang="de-DE" sz="1400" dirty="0"/>
          </a:p>
          <a:p>
            <a:endParaRPr lang="de-DE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6964317" y="829156"/>
            <a:ext cx="217968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/>
              <a:t>Slovakia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err="1" smtClean="0"/>
              <a:t>Prounion</a:t>
            </a:r>
            <a:endParaRPr lang="en-GB" sz="1400" dirty="0" smtClean="0"/>
          </a:p>
          <a:p>
            <a:r>
              <a:rPr lang="en-GB" sz="1400" b="1" i="1" dirty="0" smtClean="0"/>
              <a:t>Romania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Ministry of Economy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err="1" smtClean="0"/>
              <a:t>Clustero</a:t>
            </a: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Institute of Economical </a:t>
            </a:r>
            <a:br>
              <a:rPr lang="en-GB" sz="1400" dirty="0" smtClean="0"/>
            </a:br>
            <a:r>
              <a:rPr lang="en-GB" sz="1400" dirty="0" smtClean="0"/>
              <a:t>Forecasting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endParaRPr lang="en-GB" sz="1400" dirty="0" smtClean="0"/>
          </a:p>
          <a:p>
            <a:r>
              <a:rPr lang="en-GB" sz="1400" b="1" i="1" dirty="0" smtClean="0"/>
              <a:t>Bulgaria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Association of</a:t>
            </a:r>
            <a:br>
              <a:rPr lang="en-GB" sz="1400" dirty="0" smtClean="0"/>
            </a:br>
            <a:r>
              <a:rPr lang="en-GB" sz="1400" dirty="0" smtClean="0"/>
              <a:t>Bulgarian Clusters</a:t>
            </a:r>
          </a:p>
          <a:p>
            <a:r>
              <a:rPr lang="en-GB" sz="1400" b="1" i="1" dirty="0" smtClean="0"/>
              <a:t>Serbia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Institute of Mechanical </a:t>
            </a:r>
            <a:br>
              <a:rPr lang="en-GB" sz="1400" dirty="0" smtClean="0"/>
            </a:br>
            <a:r>
              <a:rPr lang="en-GB" sz="1400" dirty="0" smtClean="0"/>
              <a:t>Engineering</a:t>
            </a:r>
          </a:p>
          <a:p>
            <a:r>
              <a:rPr lang="en-GB" sz="1400" b="1" i="1" dirty="0" smtClean="0">
                <a:solidFill>
                  <a:srgbClr val="E46C0A"/>
                </a:solidFill>
              </a:rPr>
              <a:t>Montenegro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err="1" smtClean="0">
                <a:solidFill>
                  <a:srgbClr val="E46C0A"/>
                </a:solidFill>
              </a:rPr>
              <a:t>Vinecluster</a:t>
            </a:r>
            <a:r>
              <a:rPr lang="en-GB" sz="1400" dirty="0" smtClean="0">
                <a:solidFill>
                  <a:srgbClr val="E46C0A"/>
                </a:solidFill>
              </a:rPr>
              <a:t> of Montenegro</a:t>
            </a:r>
          </a:p>
          <a:p>
            <a:endParaRPr lang="de-DE" sz="1400" dirty="0"/>
          </a:p>
          <a:p>
            <a:pPr marL="285750" indent="-285750">
              <a:buFont typeface="Arial" charset="0"/>
              <a:buChar char="•"/>
            </a:pPr>
            <a:endParaRPr lang="de-DE" sz="1400" dirty="0" smtClean="0"/>
          </a:p>
          <a:p>
            <a:pPr marL="285750" indent="-285750">
              <a:buFont typeface="Arial" charset="0"/>
              <a:buChar char="•"/>
            </a:pPr>
            <a:endParaRPr lang="de-DE" sz="1400" dirty="0"/>
          </a:p>
        </p:txBody>
      </p:sp>
      <p:sp>
        <p:nvSpPr>
          <p:cNvPr id="2" name="Rechteck 1"/>
          <p:cNvSpPr/>
          <p:nvPr/>
        </p:nvSpPr>
        <p:spPr>
          <a:xfrm>
            <a:off x="0" y="1897668"/>
            <a:ext cx="18356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400" dirty="0" err="1">
                <a:solidFill>
                  <a:schemeClr val="accent6">
                    <a:lumMod val="75000"/>
                  </a:schemeClr>
                </a:solidFill>
              </a:rPr>
              <a:t>Ministry</a:t>
            </a: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accent6">
                    <a:lumMod val="75000"/>
                  </a:schemeClr>
                </a:solidFill>
              </a:rPr>
              <a:t>Economic</a:t>
            </a: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accent6">
                    <a:lumMod val="75000"/>
                  </a:schemeClr>
                </a:solidFill>
              </a:rPr>
              <a:t>Affairs</a:t>
            </a: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</a:rPr>
              <a:t>, Labour &amp; </a:t>
            </a:r>
            <a:r>
              <a:rPr lang="de-DE" sz="1400" dirty="0" err="1">
                <a:solidFill>
                  <a:schemeClr val="accent6">
                    <a:lumMod val="75000"/>
                  </a:schemeClr>
                </a:solidFill>
              </a:rPr>
              <a:t>Housing</a:t>
            </a: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Baden-Württemberg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239" y="32193"/>
            <a:ext cx="232476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s-CZ" b="1" dirty="0" smtClean="0"/>
              <a:t>Začátek: </a:t>
            </a:r>
            <a:r>
              <a:rPr lang="cs-CZ" dirty="0" smtClean="0"/>
              <a:t>1.1.2017 </a:t>
            </a:r>
          </a:p>
          <a:p>
            <a:pPr lvl="0">
              <a:spcBef>
                <a:spcPct val="20000"/>
              </a:spcBef>
              <a:defRPr/>
            </a:pPr>
            <a:r>
              <a:rPr lang="cs-CZ" b="1" dirty="0" smtClean="0"/>
              <a:t>Konec: </a:t>
            </a:r>
            <a:r>
              <a:rPr lang="cs-CZ" dirty="0"/>
              <a:t>30.6.2019</a:t>
            </a:r>
          </a:p>
        </p:txBody>
      </p:sp>
    </p:spTree>
    <p:extLst>
      <p:ext uri="{BB962C8B-B14F-4D97-AF65-F5344CB8AC3E}">
        <p14:creationId xmlns:p14="http://schemas.microsoft.com/office/powerpoint/2010/main" val="9453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919415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Projekt se zaměřuje na 3 obory využívající biologické obnovitelné zdroje: 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62101" y="1340768"/>
            <a:ext cx="2292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Bio</a:t>
            </a:r>
            <a:r>
              <a:rPr lang="cs-CZ" sz="1600" b="1" dirty="0" smtClean="0"/>
              <a:t>-obaloviny - </a:t>
            </a:r>
            <a:r>
              <a:rPr lang="cs-CZ" sz="1600" b="1" dirty="0" err="1" smtClean="0"/>
              <a:t>bioplasty</a:t>
            </a:r>
            <a:endParaRPr lang="cs-CZ" sz="16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68144" y="1340768"/>
            <a:ext cx="1569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/>
              <a:t>Eko</a:t>
            </a:r>
            <a:r>
              <a:rPr lang="cs-CZ" sz="1600" b="1" dirty="0" smtClean="0"/>
              <a:t>-stavebnictví</a:t>
            </a:r>
            <a:endParaRPr lang="en-GB" sz="1600" b="1" dirty="0"/>
          </a:p>
        </p:txBody>
      </p:sp>
      <p:sp>
        <p:nvSpPr>
          <p:cNvPr id="13" name="Nadpis 3"/>
          <p:cNvSpPr txBox="1">
            <a:spLocks/>
          </p:cNvSpPr>
          <p:nvPr/>
        </p:nvSpPr>
        <p:spPr>
          <a:xfrm>
            <a:off x="395536" y="116632"/>
            <a:ext cx="6696744" cy="543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latin typeface="+mn-lt"/>
              </a:rPr>
              <a:t>Zaměření projektu DanuBioValNet</a:t>
            </a:r>
            <a:endParaRPr lang="en-GB" sz="3600" dirty="0">
              <a:latin typeface="+mn-lt"/>
            </a:endParaRPr>
          </a:p>
        </p:txBody>
      </p:sp>
      <p:pic>
        <p:nvPicPr>
          <p:cNvPr id="15" name="Bild 4" descr="1024px-PA12001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45"/>
          <a:stretch/>
        </p:blipFill>
        <p:spPr>
          <a:xfrm>
            <a:off x="4634386" y="1670417"/>
            <a:ext cx="4323876" cy="2083733"/>
          </a:xfrm>
          <a:prstGeom prst="rect">
            <a:avLst/>
          </a:prstGeom>
        </p:spPr>
      </p:pic>
      <p:pic>
        <p:nvPicPr>
          <p:cNvPr id="16" name="Bild 20" descr="Fotolia_118994202_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" r="1527" b="14467"/>
          <a:stretch/>
        </p:blipFill>
        <p:spPr>
          <a:xfrm>
            <a:off x="269222" y="4086145"/>
            <a:ext cx="4248472" cy="2069768"/>
          </a:xfrm>
          <a:prstGeom prst="rect">
            <a:avLst/>
          </a:prstGeom>
          <a:effectLst/>
        </p:spPr>
      </p:pic>
      <p:sp>
        <p:nvSpPr>
          <p:cNvPr id="17" name="TextovéPole 16"/>
          <p:cNvSpPr txBox="1"/>
          <p:nvPr/>
        </p:nvSpPr>
        <p:spPr>
          <a:xfrm>
            <a:off x="1520777" y="372012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 smtClean="0"/>
              <a:t>Fytofarmacie</a:t>
            </a:r>
            <a:endParaRPr lang="cs-CZ" sz="1600" b="1" dirty="0"/>
          </a:p>
        </p:txBody>
      </p:sp>
      <p:pic>
        <p:nvPicPr>
          <p:cNvPr id="18" name="Bild 5" descr="Fotolia_107182915_L Petinov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" y="1701422"/>
            <a:ext cx="4137306" cy="2015610"/>
          </a:xfrm>
          <a:prstGeom prst="rect">
            <a:avLst/>
          </a:prstGeom>
        </p:spPr>
      </p:pic>
      <p:sp>
        <p:nvSpPr>
          <p:cNvPr id="19" name="Rechteck 19"/>
          <p:cNvSpPr/>
          <p:nvPr/>
        </p:nvSpPr>
        <p:spPr>
          <a:xfrm>
            <a:off x="3262885" y="3473671"/>
            <a:ext cx="10210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smtClean="0">
                <a:solidFill>
                  <a:srgbClr val="000000"/>
                </a:solidFill>
              </a:rPr>
              <a:t>© </a:t>
            </a:r>
            <a:r>
              <a:rPr lang="de-DE" sz="800" dirty="0" err="1" smtClean="0">
                <a:solidFill>
                  <a:srgbClr val="000000"/>
                </a:solidFill>
              </a:rPr>
              <a:t>Petinovs</a:t>
            </a:r>
            <a:r>
              <a:rPr lang="de-DE" sz="800" dirty="0" smtClean="0">
                <a:solidFill>
                  <a:srgbClr val="000000"/>
                </a:solidFill>
              </a:rPr>
              <a:t> / </a:t>
            </a:r>
            <a:r>
              <a:rPr lang="de-DE" sz="800" dirty="0" err="1" smtClean="0">
                <a:solidFill>
                  <a:srgbClr val="000000"/>
                </a:solidFill>
              </a:rPr>
              <a:t>Fotolia</a:t>
            </a: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20" name="Rechteck 2"/>
          <p:cNvSpPr/>
          <p:nvPr/>
        </p:nvSpPr>
        <p:spPr>
          <a:xfrm>
            <a:off x="8170866" y="3504677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W.L </a:t>
            </a:r>
            <a:r>
              <a:rPr lang="de-DE" sz="800" dirty="0" err="1">
                <a:solidFill>
                  <a:schemeClr val="bg1"/>
                </a:solidFill>
              </a:rPr>
              <a:t>Tarbert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1" name="Textfeld 2"/>
          <p:cNvSpPr txBox="1"/>
          <p:nvPr/>
        </p:nvSpPr>
        <p:spPr>
          <a:xfrm>
            <a:off x="3161164" y="5919218"/>
            <a:ext cx="13388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rgbClr val="FFFFFF"/>
                </a:solidFill>
              </a:rPr>
              <a:t>© </a:t>
            </a:r>
            <a:r>
              <a:rPr lang="de-DE" sz="800" dirty="0" err="1" smtClean="0">
                <a:solidFill>
                  <a:srgbClr val="FFFFFF"/>
                </a:solidFill>
              </a:rPr>
              <a:t>Bjoern</a:t>
            </a:r>
            <a:r>
              <a:rPr lang="de-DE" sz="800" dirty="0" smtClean="0">
                <a:solidFill>
                  <a:srgbClr val="FFFFFF"/>
                </a:solidFill>
              </a:rPr>
              <a:t> </a:t>
            </a:r>
            <a:r>
              <a:rPr lang="de-DE" sz="800" dirty="0" err="1" smtClean="0">
                <a:solidFill>
                  <a:srgbClr val="FFFFFF"/>
                </a:solidFill>
              </a:rPr>
              <a:t>Wylezich</a:t>
            </a:r>
            <a:r>
              <a:rPr lang="de-DE" sz="800" dirty="0" smtClean="0">
                <a:solidFill>
                  <a:srgbClr val="FFFFFF"/>
                </a:solidFill>
              </a:rPr>
              <a:t> / </a:t>
            </a:r>
            <a:r>
              <a:rPr lang="de-DE" sz="800" dirty="0" err="1" smtClean="0">
                <a:solidFill>
                  <a:srgbClr val="FFFFFF"/>
                </a:solidFill>
              </a:rPr>
              <a:t>Fotolia</a:t>
            </a:r>
            <a:r>
              <a:rPr lang="de-DE" sz="800" dirty="0" smtClean="0">
                <a:solidFill>
                  <a:srgbClr val="FFFFFF"/>
                </a:solidFill>
              </a:rPr>
              <a:t> </a:t>
            </a:r>
            <a:endParaRPr lang="de-DE" sz="800" dirty="0">
              <a:solidFill>
                <a:srgbClr val="FFFF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788024" y="4474173"/>
            <a:ext cx="149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Konopní jako vstupní surovina </a:t>
            </a:r>
            <a:endParaRPr lang="cs-CZ" sz="1600" dirty="0"/>
          </a:p>
        </p:txBody>
      </p:sp>
      <p:pic>
        <p:nvPicPr>
          <p:cNvPr id="23" name="Zástupný symbol pro obsah 5">
            <a:extLst>
              <a:ext uri="{FF2B5EF4-FFF2-40B4-BE49-F238E27FC236}">
                <a16:creationId xmlns:a16="http://schemas.microsoft.com/office/drawing/2014/main" xmlns="" id="{64004AA3-8261-CA48-9E42-DD273DD66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27" y="3772245"/>
            <a:ext cx="2616229" cy="2403306"/>
          </a:xfrm>
        </p:spPr>
      </p:pic>
    </p:spTree>
    <p:extLst>
      <p:ext uri="{BB962C8B-B14F-4D97-AF65-F5344CB8AC3E}">
        <p14:creationId xmlns:p14="http://schemas.microsoft.com/office/powerpoint/2010/main" val="36737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8" y="1988840"/>
            <a:ext cx="7234740" cy="74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3" y="2636912"/>
            <a:ext cx="3330116" cy="61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8" y="3645024"/>
            <a:ext cx="3922542" cy="6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3" y="4221088"/>
            <a:ext cx="6959639" cy="75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85630" y="1700808"/>
            <a:ext cx="222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Eco-</a:t>
            </a:r>
            <a:r>
              <a:rPr lang="cs-CZ" sz="1600" dirty="0" smtClean="0"/>
              <a:t>stavebnictví: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630" y="3284984"/>
            <a:ext cx="228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Bio</a:t>
            </a:r>
            <a:r>
              <a:rPr lang="cs-CZ" sz="1600" dirty="0"/>
              <a:t>-obaloviny - </a:t>
            </a:r>
            <a:r>
              <a:rPr lang="cs-CZ" sz="1600" dirty="0" err="1" smtClean="0"/>
              <a:t>bioplasty</a:t>
            </a:r>
            <a:r>
              <a:rPr lang="cs-CZ" sz="1600" dirty="0" smtClean="0"/>
              <a:t>:</a:t>
            </a:r>
            <a:endParaRPr lang="cs-CZ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8" y="5373216"/>
            <a:ext cx="8114506" cy="7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85630" y="5013176"/>
            <a:ext cx="1329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Fytofarmacie</a:t>
            </a:r>
            <a:r>
              <a:rPr lang="en-GB" sz="1600" dirty="0" smtClean="0"/>
              <a:t>:</a:t>
            </a:r>
            <a:endParaRPr lang="en-GB" sz="1600" dirty="0"/>
          </a:p>
        </p:txBody>
      </p:sp>
      <p:sp>
        <p:nvSpPr>
          <p:cNvPr id="13" name="Nadpis 3"/>
          <p:cNvSpPr txBox="1">
            <a:spLocks/>
          </p:cNvSpPr>
          <p:nvPr/>
        </p:nvSpPr>
        <p:spPr>
          <a:xfrm>
            <a:off x="395536" y="116632"/>
            <a:ext cx="6696744" cy="543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latin typeface="+mn-lt"/>
              </a:rPr>
              <a:t>Realizované </a:t>
            </a:r>
            <a:r>
              <a:rPr lang="cs-CZ" sz="3600" dirty="0" smtClean="0">
                <a:latin typeface="+mn-lt"/>
              </a:rPr>
              <a:t>aktivity projektu</a:t>
            </a:r>
            <a:endParaRPr lang="en-GB" sz="3600" dirty="0"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64904" y="92894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Identifikace aktérů v celém hodnotovém řetězci 3 oborů, provedení mapování klastrů a hodnotových řetězců oborů: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802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052736"/>
            <a:ext cx="8228013" cy="2232247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latin typeface="+mn-lt"/>
              </a:rPr>
              <a:t>Mapování klastrů a hodnotových </a:t>
            </a:r>
            <a:r>
              <a:rPr lang="cs-CZ" sz="1800" dirty="0">
                <a:latin typeface="+mn-lt"/>
              </a:rPr>
              <a:t>ř</a:t>
            </a:r>
            <a:r>
              <a:rPr lang="cs-CZ" sz="1800" dirty="0" smtClean="0">
                <a:latin typeface="+mn-lt"/>
              </a:rPr>
              <a:t>etězců v 3 oborech (</a:t>
            </a:r>
            <a:r>
              <a:rPr lang="cs-CZ" sz="1800" dirty="0" err="1" smtClean="0">
                <a:latin typeface="+mn-lt"/>
              </a:rPr>
              <a:t>eko</a:t>
            </a:r>
            <a:r>
              <a:rPr lang="cs-CZ" sz="1800" dirty="0" smtClean="0">
                <a:latin typeface="+mn-lt"/>
              </a:rPr>
              <a:t>-stavebnictví, </a:t>
            </a:r>
            <a:r>
              <a:rPr lang="cs-CZ" sz="1800" dirty="0" err="1" smtClean="0">
                <a:latin typeface="+mn-lt"/>
              </a:rPr>
              <a:t>fytofarmacie</a:t>
            </a:r>
            <a:r>
              <a:rPr lang="cs-CZ" sz="1800" dirty="0" smtClean="0">
                <a:latin typeface="+mn-lt"/>
              </a:rPr>
              <a:t>, bio-obaloviny se zaměřením na </a:t>
            </a:r>
            <a:r>
              <a:rPr lang="cs-CZ" sz="1800" dirty="0" err="1" smtClean="0">
                <a:latin typeface="+mn-lt"/>
              </a:rPr>
              <a:t>bioplasty</a:t>
            </a:r>
            <a:r>
              <a:rPr lang="cs-CZ" sz="1800" dirty="0" smtClean="0">
                <a:latin typeface="+mn-lt"/>
              </a:rPr>
              <a:t>) – výsledkem jsou regionální zprávy + souhrnné zprávy za  Dunajský region</a:t>
            </a:r>
          </a:p>
          <a:p>
            <a:pPr marL="0" indent="0">
              <a:buNone/>
            </a:pPr>
            <a:endParaRPr lang="cs-CZ" sz="2000" dirty="0">
              <a:latin typeface="+mn-lt"/>
            </a:endParaRPr>
          </a:p>
          <a:p>
            <a:endParaRPr lang="cs-CZ" sz="2000" dirty="0">
              <a:latin typeface="+mn-lt"/>
            </a:endParaRPr>
          </a:p>
        </p:txBody>
      </p:sp>
      <p:sp>
        <p:nvSpPr>
          <p:cNvPr id="5" name="Nadpis 3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6696744" cy="543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latin typeface="+mn-lt"/>
              </a:rPr>
              <a:t>Realizované </a:t>
            </a:r>
            <a:r>
              <a:rPr lang="cs-CZ" sz="3600" dirty="0" smtClean="0">
                <a:latin typeface="+mn-lt"/>
              </a:rPr>
              <a:t>aktivity projektu</a:t>
            </a:r>
            <a:endParaRPr lang="en-GB" sz="3600" dirty="0">
              <a:latin typeface="+mn-lt"/>
            </a:endParaRPr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395536" y="2132856"/>
            <a:ext cx="2908381" cy="38458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b="1" dirty="0" err="1">
                <a:latin typeface="+mn-lt"/>
              </a:rPr>
              <a:t>Eko</a:t>
            </a:r>
            <a:r>
              <a:rPr lang="cs-CZ" sz="1900" b="1" dirty="0">
                <a:latin typeface="+mn-lt"/>
              </a:rPr>
              <a:t>-stavebnictví </a:t>
            </a:r>
            <a:r>
              <a:rPr lang="cs-CZ" sz="1900" dirty="0">
                <a:latin typeface="+mn-lt"/>
              </a:rPr>
              <a:t>– tradiční dřevařské, nábytkářské klastry, silné odvětví v DR</a:t>
            </a:r>
            <a:br>
              <a:rPr lang="cs-CZ" sz="1900" dirty="0">
                <a:latin typeface="+mn-lt"/>
              </a:rPr>
            </a:br>
            <a:r>
              <a:rPr lang="cs-CZ" sz="1900" dirty="0">
                <a:latin typeface="+mn-lt"/>
              </a:rPr>
              <a:t>– silná regionální orientace firem, nízký export, problém s pracovní silou, důležitá je certifikace a cena </a:t>
            </a:r>
            <a:r>
              <a:rPr lang="cs-CZ" sz="1900" dirty="0" smtClean="0">
                <a:latin typeface="+mn-lt"/>
              </a:rPr>
              <a:t>produktu</a:t>
            </a:r>
          </a:p>
          <a:p>
            <a:r>
              <a:rPr lang="cs-CZ" sz="1900" dirty="0" err="1" smtClean="0">
                <a:latin typeface="+mn-lt"/>
              </a:rPr>
              <a:t>Roadmapingový</a:t>
            </a:r>
            <a:r>
              <a:rPr lang="cs-CZ" sz="1900" dirty="0" smtClean="0">
                <a:latin typeface="+mn-lt"/>
              </a:rPr>
              <a:t> seminář v </a:t>
            </a:r>
            <a:r>
              <a:rPr lang="cs-CZ" sz="1900" dirty="0" err="1" smtClean="0">
                <a:latin typeface="+mn-lt"/>
              </a:rPr>
              <a:t>Linzi</a:t>
            </a:r>
            <a:r>
              <a:rPr lang="cs-CZ" sz="1900" dirty="0" smtClean="0">
                <a:latin typeface="+mn-lt"/>
              </a:rPr>
              <a:t>, Rakousko</a:t>
            </a:r>
            <a:endParaRPr lang="cs-CZ" sz="1900" dirty="0">
              <a:latin typeface="+mn-lt"/>
            </a:endParaRPr>
          </a:p>
          <a:p>
            <a:endParaRPr lang="cs-CZ" sz="1800" dirty="0" smtClean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>
              <a:latin typeface="+mn-lt"/>
            </a:endParaRPr>
          </a:p>
          <a:p>
            <a:endParaRPr lang="cs-CZ" sz="20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075196"/>
            <a:ext cx="5910788" cy="396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99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351594"/>
            <a:ext cx="3168352" cy="3816425"/>
          </a:xfrm>
        </p:spPr>
        <p:txBody>
          <a:bodyPr/>
          <a:lstStyle/>
          <a:p>
            <a:r>
              <a:rPr lang="cs-CZ" sz="1900" b="1" dirty="0">
                <a:latin typeface="+mn-lt"/>
              </a:rPr>
              <a:t>Bio-obaloviny </a:t>
            </a:r>
            <a:r>
              <a:rPr lang="cs-CZ" sz="1900" dirty="0">
                <a:latin typeface="+mn-lt"/>
              </a:rPr>
              <a:t>– mladý obor, malý počet firem, velký potenciál, D, A</a:t>
            </a:r>
            <a:br>
              <a:rPr lang="cs-CZ" sz="1900" dirty="0">
                <a:latin typeface="+mn-lt"/>
              </a:rPr>
            </a:br>
            <a:r>
              <a:rPr lang="cs-CZ" sz="1900" dirty="0">
                <a:latin typeface="+mn-lt"/>
              </a:rPr>
              <a:t>– zdrojový materiál nakupován ze zahraničí, zákazníci jsou velké firmy (</a:t>
            </a:r>
            <a:r>
              <a:rPr lang="cs-CZ" sz="1900" dirty="0" err="1">
                <a:latin typeface="+mn-lt"/>
              </a:rPr>
              <a:t>Nestle</a:t>
            </a:r>
            <a:r>
              <a:rPr lang="cs-CZ" sz="1900" dirty="0">
                <a:latin typeface="+mn-lt"/>
              </a:rPr>
              <a:t>, Lego), problémem je vysoká cena, příležitosti </a:t>
            </a:r>
            <a:r>
              <a:rPr lang="cs-CZ" sz="1900" dirty="0" smtClean="0">
                <a:latin typeface="+mn-lt"/>
              </a:rPr>
              <a:t/>
            </a:r>
            <a:br>
              <a:rPr lang="cs-CZ" sz="1900" dirty="0" smtClean="0">
                <a:latin typeface="+mn-lt"/>
              </a:rPr>
            </a:br>
            <a:r>
              <a:rPr lang="cs-CZ" sz="1900" dirty="0" smtClean="0">
                <a:latin typeface="+mn-lt"/>
              </a:rPr>
              <a:t>v </a:t>
            </a:r>
            <a:r>
              <a:rPr lang="cs-CZ" sz="1900" dirty="0">
                <a:latin typeface="+mn-lt"/>
              </a:rPr>
              <a:t>potravinářství a luxusním </a:t>
            </a:r>
            <a:r>
              <a:rPr lang="cs-CZ" sz="1900" dirty="0" smtClean="0">
                <a:latin typeface="+mn-lt"/>
              </a:rPr>
              <a:t>zboží</a:t>
            </a:r>
          </a:p>
          <a:p>
            <a:r>
              <a:rPr lang="cs-CZ" sz="1900" dirty="0" err="1" smtClean="0">
                <a:latin typeface="+mn-lt"/>
              </a:rPr>
              <a:t>Roadmapingový</a:t>
            </a:r>
            <a:r>
              <a:rPr lang="cs-CZ" sz="1900" dirty="0" smtClean="0">
                <a:latin typeface="+mn-lt"/>
              </a:rPr>
              <a:t> seminář </a:t>
            </a:r>
            <a:br>
              <a:rPr lang="cs-CZ" sz="1900" dirty="0" smtClean="0">
                <a:latin typeface="+mn-lt"/>
              </a:rPr>
            </a:br>
            <a:r>
              <a:rPr lang="cs-CZ" sz="1900" dirty="0" smtClean="0">
                <a:latin typeface="+mn-lt"/>
              </a:rPr>
              <a:t>v Lublani, Slovinsko</a:t>
            </a:r>
            <a:endParaRPr lang="cs-CZ" sz="1900" dirty="0">
              <a:latin typeface="+mn-lt"/>
            </a:endParaRPr>
          </a:p>
          <a:p>
            <a:pPr marL="0" indent="0">
              <a:buNone/>
            </a:pPr>
            <a:r>
              <a:rPr lang="cs-CZ" sz="2050" dirty="0">
                <a:latin typeface="+mn-lt"/>
              </a:rPr>
              <a:t/>
            </a:r>
            <a:br>
              <a:rPr lang="cs-CZ" sz="2050" dirty="0">
                <a:latin typeface="+mn-lt"/>
              </a:rPr>
            </a:br>
            <a:endParaRPr lang="cs-CZ" sz="2050" dirty="0" smtClean="0">
              <a:latin typeface="+mn-lt"/>
            </a:endParaRPr>
          </a:p>
        </p:txBody>
      </p:sp>
      <p:sp>
        <p:nvSpPr>
          <p:cNvPr id="5" name="Nadpis 3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6696744" cy="543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latin typeface="+mn-lt"/>
              </a:rPr>
              <a:t>Realizované </a:t>
            </a:r>
            <a:r>
              <a:rPr lang="cs-CZ" sz="3600" dirty="0" smtClean="0">
                <a:latin typeface="+mn-lt"/>
              </a:rPr>
              <a:t>aktivity projektu</a:t>
            </a:r>
            <a:endParaRPr lang="en-GB" sz="3600" dirty="0">
              <a:latin typeface="+mn-lt"/>
            </a:endParaRPr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395535" y="5589240"/>
            <a:ext cx="8228013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latin typeface="+mn-lt"/>
              </a:rPr>
              <a:t>Materiály jsou dostupné zde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>
                <a:latin typeface="+mn-lt"/>
                <a:hlinkClick r:id="rId2"/>
              </a:rPr>
              <a:t>http://</a:t>
            </a:r>
            <a:r>
              <a:rPr lang="cs-CZ" sz="1600" dirty="0" smtClean="0">
                <a:latin typeface="+mn-lt"/>
                <a:hlinkClick r:id="rId2"/>
              </a:rPr>
              <a:t>www.interreg-danube.eu/approved-projects/danubiovalnet/section/synthesis-value-chain-mapping-reports</a:t>
            </a:r>
            <a:endParaRPr lang="cs-CZ" sz="1600" dirty="0" smtClean="0">
              <a:latin typeface="+mn-lt"/>
            </a:endParaRPr>
          </a:p>
          <a:p>
            <a:endParaRPr lang="cs-CZ" sz="2000" dirty="0" smtClean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>
              <a:latin typeface="+mn-lt"/>
            </a:endParaRPr>
          </a:p>
          <a:p>
            <a:endParaRPr lang="cs-CZ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43" y="1412776"/>
            <a:ext cx="5725888" cy="389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653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461</Words>
  <Application>Microsoft Office PowerPoint</Application>
  <PresentationFormat>Předvádění na obrazovce (4:3)</PresentationFormat>
  <Paragraphs>128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 Představení projektu DanuBioValNet     </vt:lpstr>
      <vt:lpstr>DanuBioValNet</vt:lpstr>
      <vt:lpstr>DanuBioValNet - představení</vt:lpstr>
      <vt:lpstr>DanuBioValNet - představení</vt:lpstr>
      <vt:lpstr>Prezentace aplikace PowerPoint</vt:lpstr>
      <vt:lpstr>Prezentace aplikace PowerPoint</vt:lpstr>
      <vt:lpstr>Prezentace aplikace PowerPoint</vt:lpstr>
      <vt:lpstr>Realizované aktivity projektu</vt:lpstr>
      <vt:lpstr>Realizované aktivity projektu</vt:lpstr>
      <vt:lpstr>Realizované aktivity projektu</vt:lpstr>
      <vt:lpstr>Připravované aktivity projektu</vt:lpstr>
      <vt:lpstr>Příležitosti projektu DanuBioValNet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NCA</dc:creator>
  <cp:lastModifiedBy>NCA</cp:lastModifiedBy>
  <cp:revision>196</cp:revision>
  <dcterms:created xsi:type="dcterms:W3CDTF">2017-03-10T09:16:29Z</dcterms:created>
  <dcterms:modified xsi:type="dcterms:W3CDTF">2018-10-17T16:13:39Z</dcterms:modified>
</cp:coreProperties>
</file>