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3" r:id="rId6"/>
    <p:sldId id="264" r:id="rId7"/>
    <p:sldId id="265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10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9736-ADEC-C247-BBC0-6B79BE650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BEC2A-2DF1-6506-8DD7-64DA85C00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450C2-3E79-7360-352E-1EFB7C61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C4F-59E5-40E7-B405-A89499D8917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6D0B2-0A77-58E4-CA9C-85CFDBB4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C2AFE-D16F-40B3-3C28-011A619F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04F0-63BC-42F1-8B3A-6C49F2C1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7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2D23A-42E5-443A-8714-029D7F025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C01132-B7F9-0599-ED8B-E565A4F04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1E4C5-AAE7-3FBE-B722-9F7D4F7F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C4F-59E5-40E7-B405-A89499D8917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0DDED-E301-8141-1C8C-930E920AE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279F4-5332-91B8-2D58-59D77E681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04F0-63BC-42F1-8B3A-6C49F2C1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3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6614D-E45A-7E64-DBC8-C8B0B26D6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EE8BE-9DF1-C5FE-A5F4-2DB809289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3EB7B-A652-0856-7912-92517C047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C4F-59E5-40E7-B405-A89499D8917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C4D930-88E8-03BD-014F-7CD2614D4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B9086-5990-D500-BEE1-A08F7541B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04F0-63BC-42F1-8B3A-6C49F2C1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73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44F46-FBD8-4FE4-6659-F0F0B4EE7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D89DD-135A-3D78-613F-A2F025B50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82157-7256-0CC7-234A-088DFC3F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C4F-59E5-40E7-B405-A89499D8917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A9EAC-7565-B08D-B8A3-D5397D467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84C564-2C88-86FA-5896-7882EDCB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04F0-63BC-42F1-8B3A-6C49F2C1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19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44F9-E3FF-4D53-8ABC-0F8498DB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2B417-8434-1AD0-B662-93993C350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743AD-7367-1E78-3D38-B559A44C7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C4F-59E5-40E7-B405-A89499D8917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2E94C-49A1-877D-E328-C032E08A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5E02B-3791-0E09-0C8D-778A16EE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04F0-63BC-42F1-8B3A-6C49F2C1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30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47318-2B0E-C779-782B-195E20873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A990D-F984-D7CB-7730-947385723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61F947-33A1-B3C2-9630-BFC4EDA84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80ADA-5614-4412-D018-5BC33ED55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C4F-59E5-40E7-B405-A89499D8917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89D83-71DD-5AC4-73F9-BAEB3485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85EEB-2AD2-0DC0-C2ED-E68BFA6B7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04F0-63BC-42F1-8B3A-6C49F2C1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5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D0023-A86D-12F9-781B-13D7467D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2E945-DC22-D1E4-7413-852173106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58B6A-023E-B3C0-7F1F-DA0C79BA8A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BA550B-12FA-98CF-57E9-7A6CEECF3F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2567E9-0A7A-A6DA-C213-0EE4A9806B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BF9F21-04B4-3FB8-4A0F-3212F23F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C4F-59E5-40E7-B405-A89499D8917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ECC647-34EB-1E0D-731D-E0421C0ED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4432F-E4B6-922F-44AA-C5FD1DA9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04F0-63BC-42F1-8B3A-6C49F2C1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20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BF314-037C-6454-F8A5-134C83FF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E20692-21A3-0D0B-3BD1-C05191ACB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C4F-59E5-40E7-B405-A89499D8917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A27C0-C4B1-3839-3ECF-7598BE139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07BC0C-AFC2-6C83-F6D6-F9F056944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04F0-63BC-42F1-8B3A-6C49F2C1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58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1F0FB9-180B-F6B8-487B-67469422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C4F-59E5-40E7-B405-A89499D8917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915480-BA08-19B5-CA38-DE902D4E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334BE-2351-58DD-CC91-43D7CBE8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04F0-63BC-42F1-8B3A-6C49F2C1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77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C5265-E9C1-990E-71A4-7F5BA2EA9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2AF8A-2D21-00E2-F1C8-15063735A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37DB6-C0FA-3E8B-B90D-4F37CA80C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614E84-791D-3596-7360-62ACFF80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C4F-59E5-40E7-B405-A89499D8917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F44DC5-70B0-E436-EB07-3FBDCC04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A654D3-8768-1477-8C61-46B95FB5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04F0-63BC-42F1-8B3A-6C49F2C1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61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0C5B6-27A8-5A31-0D7C-D9C35DF72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2C606E-40D4-7B2E-4B19-4FA629A91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47D328-C835-519B-FC65-DB2454F1B7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F9DE7-6A3B-665C-E2CA-CD3D6506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2C4F-59E5-40E7-B405-A89499D8917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DD029-F3C7-EC06-1476-36B1A071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DDB740-085B-77FC-C9C7-BB74F600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04F0-63BC-42F1-8B3A-6C49F2C1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12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1B47A-BF16-F235-360B-4017B38D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CE9CB-DCD0-5AA0-1248-B70E2915B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6D909-9B9C-BC72-7CCD-1CFEC537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2C4F-59E5-40E7-B405-A89499D8917F}" type="datetimeFigureOut">
              <a:rPr lang="en-GB" smtClean="0"/>
              <a:t>06/09/2023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C3D3B-57D1-834B-A7D2-0980E6E426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6FCF8-7AEF-AF45-BC30-340DB0833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004F0-63BC-42F1-8B3A-6C49F2C1BA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27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2EE58-8029-5560-603C-AE175A641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ECE482-8BAC-98F5-759E-C60C6A2FBB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landscape with fields and mountains&#10;&#10;Description automatically generated">
            <a:extLst>
              <a:ext uri="{FF2B5EF4-FFF2-40B4-BE49-F238E27FC236}">
                <a16:creationId xmlns:a16="http://schemas.microsoft.com/office/drawing/2014/main" id="{290AE7D9-2D9F-19DF-E011-B5CC85356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E480-B8B3-FD53-D567-2EDBA945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landscape with a field and mountains&#10;&#10;Description automatically generated with medium confidence">
            <a:extLst>
              <a:ext uri="{FF2B5EF4-FFF2-40B4-BE49-F238E27FC236}">
                <a16:creationId xmlns:a16="http://schemas.microsoft.com/office/drawing/2014/main" id="{8541394F-7F8D-2173-21EE-B19D9C77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702467-2570-8C5D-E656-0037318C797C}"/>
              </a:ext>
            </a:extLst>
          </p:cNvPr>
          <p:cNvSpPr txBox="1"/>
          <p:nvPr/>
        </p:nvSpPr>
        <p:spPr>
          <a:xfrm>
            <a:off x="456111" y="2441165"/>
            <a:ext cx="112797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3200" b="1" dirty="0"/>
              <a:t>Cílem projektu je podpořit 190 malých a nano podniků </a:t>
            </a:r>
            <a:br>
              <a:rPr lang="cs-CZ" sz="3200" b="1" dirty="0"/>
            </a:br>
            <a:r>
              <a:rPr lang="cs-CZ" sz="3200" b="1" dirty="0"/>
              <a:t>v sektoru cestovního ruchu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3200" b="1" dirty="0"/>
              <a:t>Celkové financování projektu je ve výši 950 000 EUR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3200" b="1" dirty="0"/>
              <a:t>Finanční podpora 5 000 EUR / MSP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Cílem je pomoci malým a středním podnikům při navrhování </a:t>
            </a:r>
            <a:b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vývoji nových produktů cestovního ruchu pro mezinárodní trhy, které zahrnují digitální, udržitelná a sociokulturní vylepšení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4144842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E480-B8B3-FD53-D567-2EDBA945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landscape with a field and mountains&#10;&#10;Description automatically generated with medium confidence">
            <a:extLst>
              <a:ext uri="{FF2B5EF4-FFF2-40B4-BE49-F238E27FC236}">
                <a16:creationId xmlns:a16="http://schemas.microsoft.com/office/drawing/2014/main" id="{8541394F-7F8D-2173-21EE-B19D9C77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EE5C04-6664-0E68-38D3-DE935AB71C7F}"/>
              </a:ext>
            </a:extLst>
          </p:cNvPr>
          <p:cNvSpPr txBox="1"/>
          <p:nvPr/>
        </p:nvSpPr>
        <p:spPr>
          <a:xfrm>
            <a:off x="456111" y="2289185"/>
            <a:ext cx="1127977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b="1" dirty="0"/>
              <a:t>Zahájení výzvy pro MSP: 7. července 2023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b="1" dirty="0"/>
              <a:t>Ukončení výzvy pro MSP: 10. září 2023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b="1" dirty="0"/>
              <a:t>Zahájení finanční podpory pro MSP: listopad 2023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800" b="1" dirty="0"/>
              <a:t>Délka trvání finanční podpory: 9 měsíců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GB" sz="2800" b="1" dirty="0" err="1"/>
              <a:t>Během</a:t>
            </a:r>
            <a:r>
              <a:rPr lang="en-GB" sz="2800" b="1" dirty="0"/>
              <a:t> </a:t>
            </a:r>
            <a:r>
              <a:rPr lang="en-GB" sz="2800" b="1" dirty="0" err="1"/>
              <a:t>tohoto</a:t>
            </a:r>
            <a:r>
              <a:rPr lang="en-GB" sz="2800" b="1" dirty="0"/>
              <a:t> </a:t>
            </a:r>
            <a:r>
              <a:rPr lang="en-GB" sz="2800" b="1" dirty="0" err="1"/>
              <a:t>období</a:t>
            </a:r>
            <a:r>
              <a:rPr lang="en-GB" sz="2800" b="1" dirty="0"/>
              <a:t> </a:t>
            </a:r>
            <a:r>
              <a:rPr lang="en-GB" sz="2800" b="1" dirty="0" err="1"/>
              <a:t>budou</a:t>
            </a:r>
            <a:r>
              <a:rPr lang="en-GB" sz="2800" b="1" dirty="0"/>
              <a:t> </a:t>
            </a:r>
            <a:r>
              <a:rPr lang="en-GB" sz="2800" b="1" dirty="0" err="1"/>
              <a:t>zúčastněné</a:t>
            </a:r>
            <a:r>
              <a:rPr lang="en-GB" sz="2800" b="1" dirty="0"/>
              <a:t> MSP </a:t>
            </a:r>
            <a:r>
              <a:rPr lang="en-GB" sz="2800" b="1" dirty="0" err="1"/>
              <a:t>úzce</a:t>
            </a:r>
            <a:r>
              <a:rPr lang="en-GB" sz="2800" b="1" dirty="0"/>
              <a:t> </a:t>
            </a:r>
            <a:r>
              <a:rPr lang="en-GB" sz="2800" b="1" dirty="0" err="1"/>
              <a:t>spolupracovat</a:t>
            </a:r>
            <a:r>
              <a:rPr lang="en-GB" sz="2800" b="1" dirty="0"/>
              <a:t> </a:t>
            </a:r>
            <a:br>
              <a:rPr lang="cs-CZ" sz="2800" b="1" dirty="0"/>
            </a:br>
            <a:r>
              <a:rPr lang="en-GB" sz="2800" b="1" dirty="0"/>
              <a:t>s </a:t>
            </a:r>
            <a:r>
              <a:rPr lang="en-GB" sz="2800" b="1" dirty="0" err="1"/>
              <a:t>kvalifikovanými</a:t>
            </a:r>
            <a:r>
              <a:rPr lang="en-GB" sz="2800" b="1" dirty="0"/>
              <a:t> </a:t>
            </a:r>
            <a:r>
              <a:rPr lang="en-GB" sz="2800" b="1" dirty="0" err="1"/>
              <a:t>konzultanty</a:t>
            </a:r>
            <a:r>
              <a:rPr lang="en-GB" sz="2800" b="1" dirty="0"/>
              <a:t> </a:t>
            </a:r>
            <a:r>
              <a:rPr lang="cs-CZ" sz="2800" b="1" dirty="0"/>
              <a:t>(ASP)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800" b="1" dirty="0"/>
              <a:t>K</a:t>
            </a:r>
            <a:r>
              <a:rPr lang="en-GB" sz="2800" b="1" dirty="0" err="1"/>
              <a:t>onzultanti</a:t>
            </a:r>
            <a:r>
              <a:rPr lang="en-GB" sz="2800" b="1" dirty="0"/>
              <a:t> </a:t>
            </a:r>
            <a:r>
              <a:rPr lang="en-GB" sz="2800" b="1" dirty="0" err="1"/>
              <a:t>budou</a:t>
            </a:r>
            <a:r>
              <a:rPr lang="en-GB" sz="2800" b="1" dirty="0"/>
              <a:t> </a:t>
            </a:r>
            <a:r>
              <a:rPr lang="en-GB" sz="2800" b="1" dirty="0" err="1"/>
              <a:t>poskytovat</a:t>
            </a:r>
            <a:r>
              <a:rPr lang="en-GB" sz="2800" b="1" dirty="0"/>
              <a:t> </a:t>
            </a:r>
            <a:r>
              <a:rPr lang="en-GB" sz="2800" b="1" dirty="0" err="1"/>
              <a:t>technickou</a:t>
            </a:r>
            <a:r>
              <a:rPr lang="en-GB" sz="2800" b="1" dirty="0"/>
              <a:t> </a:t>
            </a:r>
            <a:r>
              <a:rPr lang="en-GB" sz="2800" b="1" dirty="0" err="1"/>
              <a:t>pomoc</a:t>
            </a:r>
            <a:r>
              <a:rPr lang="en-GB" sz="2800" b="1" dirty="0"/>
              <a:t> a </a:t>
            </a:r>
            <a:r>
              <a:rPr lang="en-GB" sz="2800" b="1" dirty="0" err="1"/>
              <a:t>pokyny</a:t>
            </a:r>
            <a:r>
              <a:rPr lang="en-GB" sz="2800" b="1" dirty="0"/>
              <a:t> k </a:t>
            </a:r>
            <a:r>
              <a:rPr lang="en-GB" sz="2800" b="1" dirty="0" err="1"/>
              <a:t>překlenutí</a:t>
            </a:r>
            <a:r>
              <a:rPr lang="en-GB" sz="2800" b="1" dirty="0"/>
              <a:t> </a:t>
            </a:r>
            <a:r>
              <a:rPr lang="en-GB" sz="2800" b="1" dirty="0" err="1"/>
              <a:t>propasti</a:t>
            </a:r>
            <a:r>
              <a:rPr lang="en-GB" sz="2800" b="1" dirty="0"/>
              <a:t> v </a:t>
            </a:r>
            <a:r>
              <a:rPr lang="en-GB" sz="2800" b="1" dirty="0" err="1"/>
              <a:t>oblasti</a:t>
            </a:r>
            <a:r>
              <a:rPr lang="en-GB" sz="2800" b="1" dirty="0"/>
              <a:t> </a:t>
            </a:r>
            <a:r>
              <a:rPr lang="en-GB" sz="2800" b="1" dirty="0" err="1"/>
              <a:t>digitálních</a:t>
            </a:r>
            <a:r>
              <a:rPr lang="en-GB" sz="2800" b="1" dirty="0"/>
              <a:t> </a:t>
            </a:r>
            <a:r>
              <a:rPr lang="en-GB" sz="2800" b="1" dirty="0" err="1"/>
              <a:t>technologií</a:t>
            </a:r>
            <a:r>
              <a:rPr lang="en-GB" sz="2800" b="1" dirty="0"/>
              <a:t>, </a:t>
            </a:r>
            <a:r>
              <a:rPr lang="en-GB" sz="2800" b="1" dirty="0" err="1"/>
              <a:t>ekologické</a:t>
            </a:r>
            <a:r>
              <a:rPr lang="en-GB" sz="2800" b="1" dirty="0"/>
              <a:t> </a:t>
            </a:r>
            <a:r>
              <a:rPr lang="en-GB" sz="2800" b="1" dirty="0" err="1"/>
              <a:t>udržitelnosti</a:t>
            </a:r>
            <a:r>
              <a:rPr lang="en-GB" sz="2800" b="1" dirty="0"/>
              <a:t> </a:t>
            </a:r>
            <a:br>
              <a:rPr lang="cs-CZ" sz="2800" b="1" dirty="0"/>
            </a:br>
            <a:r>
              <a:rPr lang="en-GB" sz="2800" b="1" dirty="0"/>
              <a:t>a </a:t>
            </a:r>
            <a:r>
              <a:rPr lang="en-GB" sz="2800" b="1" dirty="0" err="1"/>
              <a:t>měkkých</a:t>
            </a:r>
            <a:r>
              <a:rPr lang="en-GB" sz="2800" b="1" dirty="0"/>
              <a:t>/</a:t>
            </a:r>
            <a:r>
              <a:rPr lang="en-GB" sz="2800" b="1" dirty="0" err="1"/>
              <a:t>sociálních</a:t>
            </a:r>
            <a:r>
              <a:rPr lang="en-GB" sz="2800" b="1" dirty="0"/>
              <a:t> </a:t>
            </a:r>
            <a:r>
              <a:rPr lang="en-GB" sz="2800" b="1" dirty="0" err="1"/>
              <a:t>dovedností</a:t>
            </a:r>
            <a:r>
              <a:rPr lang="en-GB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803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E480-B8B3-FD53-D567-2EDBA945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landscape with a field and mountains&#10;&#10;Description automatically generated with medium confidence">
            <a:extLst>
              <a:ext uri="{FF2B5EF4-FFF2-40B4-BE49-F238E27FC236}">
                <a16:creationId xmlns:a16="http://schemas.microsoft.com/office/drawing/2014/main" id="{8541394F-7F8D-2173-21EE-B19D9C77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BF05F-8511-D7DF-03F6-9AD84268EA90}"/>
              </a:ext>
            </a:extLst>
          </p:cNvPr>
          <p:cNvSpPr txBox="1"/>
          <p:nvPr/>
        </p:nvSpPr>
        <p:spPr>
          <a:xfrm>
            <a:off x="456111" y="2267413"/>
            <a:ext cx="11279777" cy="3440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"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</a:pPr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Digitální</a:t>
            </a:r>
            <a:endParaRPr lang="en-GB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3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Digitalizace procesů v malých a středních podnicích</a:t>
            </a:r>
            <a:endParaRPr lang="en-GB" sz="3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3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Digitální marketing a propagace</a:t>
            </a:r>
            <a:endParaRPr lang="en-GB" sz="3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3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Marketingové informace a analýza dat</a:t>
            </a:r>
            <a:endParaRPr lang="en-GB" sz="3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3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Marketingová strategie založená na datech</a:t>
            </a:r>
            <a:endParaRPr lang="en-GB" sz="3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4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E480-B8B3-FD53-D567-2EDBA945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landscape with a field and mountains&#10;&#10;Description automatically generated with medium confidence">
            <a:extLst>
              <a:ext uri="{FF2B5EF4-FFF2-40B4-BE49-F238E27FC236}">
                <a16:creationId xmlns:a16="http://schemas.microsoft.com/office/drawing/2014/main" id="{8541394F-7F8D-2173-21EE-B19D9C77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BF05F-8511-D7DF-03F6-9AD84268EA90}"/>
              </a:ext>
            </a:extLst>
          </p:cNvPr>
          <p:cNvSpPr txBox="1"/>
          <p:nvPr/>
        </p:nvSpPr>
        <p:spPr>
          <a:xfrm>
            <a:off x="456111" y="2180822"/>
            <a:ext cx="11279777" cy="4187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"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</a:pPr>
            <a:r>
              <a:rPr lang="cs-CZ" sz="36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Zelená a udržitelná</a:t>
            </a:r>
            <a:endParaRPr lang="en-GB" sz="36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3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Praktiky udržitelného řízení pro malé a střední podniky</a:t>
            </a:r>
            <a:endParaRPr lang="en-GB" sz="3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3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Řízení a snižování CO2 za účelem řešení změny klimatu</a:t>
            </a:r>
            <a:endParaRPr lang="en-GB" sz="3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3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Udržitelná mobilita</a:t>
            </a:r>
            <a:endParaRPr lang="en-GB" sz="3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36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Gastronomie a jídlo založené na místních dodavatelských řetězcích</a:t>
            </a:r>
            <a:endParaRPr lang="en-GB" sz="3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10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E480-B8B3-FD53-D567-2EDBA945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landscape with a field and mountains&#10;&#10;Description automatically generated with medium confidence">
            <a:extLst>
              <a:ext uri="{FF2B5EF4-FFF2-40B4-BE49-F238E27FC236}">
                <a16:creationId xmlns:a16="http://schemas.microsoft.com/office/drawing/2014/main" id="{8541394F-7F8D-2173-21EE-B19D9C77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BF05F-8511-D7DF-03F6-9AD84268EA90}"/>
              </a:ext>
            </a:extLst>
          </p:cNvPr>
          <p:cNvSpPr txBox="1"/>
          <p:nvPr/>
        </p:nvSpPr>
        <p:spPr>
          <a:xfrm>
            <a:off x="456111" y="2180822"/>
            <a:ext cx="11279777" cy="396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"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</a:pPr>
            <a:r>
              <a:rPr lang="cs-CZ" sz="2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Měkké sociální dovednosti</a:t>
            </a:r>
            <a:endParaRPr lang="en-GB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2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Sociálně-kulturní dovednosti (interakce s návštěvníky z různých kulturních prostředí)</a:t>
            </a:r>
            <a:endParaRPr lang="en-GB" sz="2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2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Generování zkušeností pro návštěvníky (vývoj odpovídajících produktů)</a:t>
            </a:r>
            <a:endParaRPr lang="en-GB" sz="2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2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Inkluzivní cestovní ruch pro návštěvníky se speciálními potřebami</a:t>
            </a:r>
            <a:endParaRPr lang="en-GB" sz="2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2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Integrace s místní komunitou</a:t>
            </a:r>
            <a:endParaRPr lang="en-GB" sz="2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2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Interpretační techniky pro kulturní, historické, přírodní zdroje</a:t>
            </a:r>
            <a:endParaRPr lang="en-GB" sz="28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3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E480-B8B3-FD53-D567-2EDBA945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landscape with a field and mountains&#10;&#10;Description automatically generated with medium confidence">
            <a:extLst>
              <a:ext uri="{FF2B5EF4-FFF2-40B4-BE49-F238E27FC236}">
                <a16:creationId xmlns:a16="http://schemas.microsoft.com/office/drawing/2014/main" id="{8541394F-7F8D-2173-21EE-B19D9C77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BF05F-8511-D7DF-03F6-9AD84268EA90}"/>
              </a:ext>
            </a:extLst>
          </p:cNvPr>
          <p:cNvSpPr txBox="1"/>
          <p:nvPr/>
        </p:nvSpPr>
        <p:spPr>
          <a:xfrm>
            <a:off x="405311" y="2521907"/>
            <a:ext cx="11279777" cy="2960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605"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</a:pPr>
            <a:r>
              <a:rPr lang="cs-CZ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Podpora poskytovaná malým a středním podnikům zahrnuje:</a:t>
            </a:r>
          </a:p>
          <a:p>
            <a:pPr marL="471805" indent="-457200"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akce zaměřené na budování kapacit sebehodnocení, audity na místě, mentoring, technické poradenství, rozpočet na dodatečné externí služby, závěrečné hodnocení a následné návštěvy odborníků.</a:t>
            </a:r>
            <a:endParaRPr lang="en-GB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55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E480-B8B3-FD53-D567-2EDBA945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landscape with a field and mountains&#10;&#10;Description automatically generated with medium confidence">
            <a:extLst>
              <a:ext uri="{FF2B5EF4-FFF2-40B4-BE49-F238E27FC236}">
                <a16:creationId xmlns:a16="http://schemas.microsoft.com/office/drawing/2014/main" id="{8541394F-7F8D-2173-21EE-B19D9C77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BF05F-8511-D7DF-03F6-9AD84268EA90}"/>
              </a:ext>
            </a:extLst>
          </p:cNvPr>
          <p:cNvSpPr txBox="1"/>
          <p:nvPr/>
        </p:nvSpPr>
        <p:spPr>
          <a:xfrm>
            <a:off x="456111" y="2055813"/>
            <a:ext cx="11279777" cy="4265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</a:pPr>
            <a:r>
              <a:rPr lang="cs-CZ" sz="32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PODMÍNKY VÝZVY PRO MSP</a:t>
            </a:r>
          </a:p>
          <a:p>
            <a:pPr marL="342900" lvl="0" indent="-342900"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Mikropodniky provozované jednotlivci nebo rodinou s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</a:rPr>
              <a:t>nejméně tříletou historií činnosti </a:t>
            </a:r>
            <a:r>
              <a:rPr lang="pt-BR" sz="2000" dirty="0">
                <a:latin typeface="Calibri" panose="020F0502020204030204" pitchFamily="34" charset="0"/>
                <a:ea typeface="Calibri" panose="020F0502020204030204" pitchFamily="34" charset="0"/>
              </a:rPr>
              <a:t>a s </a:t>
            </a:r>
            <a:r>
              <a:rPr lang="pt-BR" sz="2000" b="1" dirty="0">
                <a:latin typeface="Calibri" panose="020F0502020204030204" pitchFamily="34" charset="0"/>
                <a:ea typeface="Calibri" panose="020F0502020204030204" pitchFamily="34" charset="0"/>
              </a:rPr>
              <a:t>maximálním počtem 10 zaměstnanců.</a:t>
            </a:r>
            <a:endParaRPr lang="cs-CZ" sz="20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Nacházejí se </a:t>
            </a: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</a:rPr>
              <a:t>na venkově nebo ve vesnicích či městech ve venkovských oblastech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lvl="0" indent="-342900"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ea typeface="Calibri" panose="020F0502020204030204" pitchFamily="34" charset="0"/>
              </a:rPr>
              <a:t>Poskytovatelé ubytování 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(agroturistika, agroturistika na farmě, malý hotel, penzion, rekreační chata atd.). Přednost budou mít poskytovatelé, kteří nabízejí doplňkové služby, jako je stravování (snídaně, polopenze/plná penze), příroda. nebo farmářské aktivity, kurzy (kulinářské, řemeslné), prohlídky </a:t>
            </a:r>
            <a:b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s průvodcem atd.</a:t>
            </a:r>
          </a:p>
          <a:p>
            <a:pPr marL="342900" lvl="0" indent="-342900"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</a:rPr>
              <a:t>Prokázání závazku účastnit se programu dopisem s vysvětlením důvodů.</a:t>
            </a:r>
            <a:endParaRPr lang="cs-CZ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32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BE480-B8B3-FD53-D567-2EDBA945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landscape with a field and mountains&#10;&#10;Description automatically generated with medium confidence">
            <a:extLst>
              <a:ext uri="{FF2B5EF4-FFF2-40B4-BE49-F238E27FC236}">
                <a16:creationId xmlns:a16="http://schemas.microsoft.com/office/drawing/2014/main" id="{8541394F-7F8D-2173-21EE-B19D9C771C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0BF05F-8511-D7DF-03F6-9AD84268EA90}"/>
              </a:ext>
            </a:extLst>
          </p:cNvPr>
          <p:cNvSpPr txBox="1"/>
          <p:nvPr/>
        </p:nvSpPr>
        <p:spPr>
          <a:xfrm>
            <a:off x="535939" y="2309813"/>
            <a:ext cx="11279777" cy="3332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</a:pPr>
            <a:r>
              <a:rPr lang="cs-CZ" sz="32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 KOHO JE TATO VÝZVA?</a:t>
            </a:r>
          </a:p>
          <a:p>
            <a:pPr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</a:pP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Tato výzva je otevřena malým a středním podnikům, které spadají pod následující NACE[4] klasifikace: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165"/>
              </a:spcBef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Hotely a podobná ubytování (I5510)</a:t>
            </a:r>
            <a:endParaRPr lang="en-GB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Prázdninové a jiné krátkodobé ubytování (I5520)</a:t>
            </a:r>
            <a:endParaRPr lang="en-GB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Kempy, parkoviště pro rekreační vozidla a parkoviště pro přívěsy (I5530)</a:t>
            </a:r>
            <a:endParaRPr lang="en-GB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●"/>
            </a:pPr>
            <a:r>
              <a:rPr lang="cs-CZ" sz="24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Cestovní agentura, rezervační služba cestovní kanceláře a související činnosti (N79)</a:t>
            </a:r>
            <a:endParaRPr lang="en-GB" sz="24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0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431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Renáta Pfefferová</dc:creator>
  <cp:lastModifiedBy>Petr Novak</cp:lastModifiedBy>
  <cp:revision>3</cp:revision>
  <dcterms:created xsi:type="dcterms:W3CDTF">2023-08-28T18:59:33Z</dcterms:created>
  <dcterms:modified xsi:type="dcterms:W3CDTF">2023-09-06T10:48:12Z</dcterms:modified>
</cp:coreProperties>
</file>